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4" r:id="rId7"/>
    <p:sldId id="263" r:id="rId8"/>
    <p:sldId id="265" r:id="rId9"/>
    <p:sldId id="268" r:id="rId10"/>
    <p:sldId id="270" r:id="rId11"/>
    <p:sldId id="267" r:id="rId12"/>
    <p:sldId id="278" r:id="rId13"/>
    <p:sldId id="261" r:id="rId14"/>
    <p:sldId id="357" r:id="rId15"/>
    <p:sldId id="274" r:id="rId16"/>
    <p:sldId id="272" r:id="rId17"/>
    <p:sldId id="276" r:id="rId18"/>
    <p:sldId id="275" r:id="rId19"/>
    <p:sldId id="281" r:id="rId20"/>
    <p:sldId id="282" r:id="rId21"/>
    <p:sldId id="283" r:id="rId22"/>
    <p:sldId id="284" r:id="rId23"/>
    <p:sldId id="285" r:id="rId24"/>
    <p:sldId id="288" r:id="rId25"/>
    <p:sldId id="289" r:id="rId26"/>
    <p:sldId id="290" r:id="rId27"/>
    <p:sldId id="358" r:id="rId28"/>
    <p:sldId id="359" r:id="rId29"/>
    <p:sldId id="295" r:id="rId30"/>
    <p:sldId id="296" r:id="rId31"/>
    <p:sldId id="291" r:id="rId32"/>
    <p:sldId id="293" r:id="rId33"/>
    <p:sldId id="294" r:id="rId34"/>
    <p:sldId id="297" r:id="rId35"/>
    <p:sldId id="299" r:id="rId36"/>
    <p:sldId id="300" r:id="rId37"/>
    <p:sldId id="301" r:id="rId38"/>
    <p:sldId id="303" r:id="rId39"/>
    <p:sldId id="302" r:id="rId40"/>
    <p:sldId id="363" r:id="rId41"/>
    <p:sldId id="360" r:id="rId42"/>
    <p:sldId id="305" r:id="rId43"/>
    <p:sldId id="306" r:id="rId44"/>
    <p:sldId id="307" r:id="rId45"/>
    <p:sldId id="310" r:id="rId46"/>
    <p:sldId id="361" r:id="rId47"/>
    <p:sldId id="311" r:id="rId48"/>
    <p:sldId id="312" r:id="rId49"/>
    <p:sldId id="314" r:id="rId50"/>
    <p:sldId id="318" r:id="rId51"/>
    <p:sldId id="319" r:id="rId52"/>
    <p:sldId id="321" r:id="rId53"/>
    <p:sldId id="322" r:id="rId54"/>
    <p:sldId id="326" r:id="rId55"/>
    <p:sldId id="330" r:id="rId56"/>
    <p:sldId id="331" r:id="rId57"/>
    <p:sldId id="334" r:id="rId58"/>
    <p:sldId id="362" r:id="rId59"/>
    <p:sldId id="336" r:id="rId60"/>
    <p:sldId id="337" r:id="rId61"/>
    <p:sldId id="339" r:id="rId62"/>
    <p:sldId id="340" r:id="rId63"/>
    <p:sldId id="341" r:id="rId64"/>
    <p:sldId id="332" r:id="rId65"/>
    <p:sldId id="335" r:id="rId66"/>
    <p:sldId id="345" r:id="rId67"/>
    <p:sldId id="343" r:id="rId68"/>
    <p:sldId id="346" r:id="rId69"/>
    <p:sldId id="344" r:id="rId70"/>
    <p:sldId id="342" r:id="rId71"/>
    <p:sldId id="347" r:id="rId72"/>
    <p:sldId id="350" r:id="rId73"/>
    <p:sldId id="348" r:id="rId74"/>
    <p:sldId id="356" r:id="rId75"/>
    <p:sldId id="349" r:id="rId76"/>
    <p:sldId id="351" r:id="rId77"/>
    <p:sldId id="353" r:id="rId78"/>
    <p:sldId id="355" r:id="rId79"/>
    <p:sldId id="352" r:id="rId8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94" autoAdjust="0"/>
    <p:restoredTop sz="94707" autoAdjust="0"/>
  </p:normalViewPr>
  <p:slideViewPr>
    <p:cSldViewPr snapToGrid="0">
      <p:cViewPr varScale="1">
        <p:scale>
          <a:sx n="88" d="100"/>
          <a:sy n="88" d="100"/>
        </p:scale>
        <p:origin x="15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346DD3-166B-423E-A8BA-D0934E0E1753}" type="doc">
      <dgm:prSet loTypeId="urn:microsoft.com/office/officeart/2005/8/layout/hProcess7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s-VE"/>
        </a:p>
      </dgm:t>
    </dgm:pt>
    <dgm:pt modelId="{0DA95507-B0D1-403A-A207-FCD536D8B7E1}">
      <dgm:prSet phldrT="[Texto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VE" dirty="0" smtClean="0"/>
            <a:t>1</a:t>
          </a:r>
          <a:endParaRPr lang="es-VE" dirty="0"/>
        </a:p>
      </dgm:t>
    </dgm:pt>
    <dgm:pt modelId="{76CB2214-351E-4401-861A-83DDF4B1FCCB}" type="parTrans" cxnId="{527512BC-AD96-40FB-9780-882B60857902}">
      <dgm:prSet/>
      <dgm:spPr/>
      <dgm:t>
        <a:bodyPr/>
        <a:lstStyle/>
        <a:p>
          <a:endParaRPr lang="es-VE"/>
        </a:p>
      </dgm:t>
    </dgm:pt>
    <dgm:pt modelId="{CC366663-D000-45C5-A6E4-B56748BB07D7}" type="sibTrans" cxnId="{527512BC-AD96-40FB-9780-882B60857902}">
      <dgm:prSet/>
      <dgm:spPr/>
      <dgm:t>
        <a:bodyPr/>
        <a:lstStyle/>
        <a:p>
          <a:endParaRPr lang="es-VE"/>
        </a:p>
      </dgm:t>
    </dgm:pt>
    <dgm:pt modelId="{4F9F59EB-AF06-445D-994A-E11133AFFCE0}">
      <dgm:prSet phldrT="[Texto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VE" dirty="0" smtClean="0"/>
            <a:t>Preprocesamiento</a:t>
          </a:r>
        </a:p>
        <a:p>
          <a:r>
            <a:rPr lang="es-VE" dirty="0" smtClean="0"/>
            <a:t>(Acondicionamiento)</a:t>
          </a:r>
          <a:endParaRPr lang="es-VE" dirty="0"/>
        </a:p>
      </dgm:t>
    </dgm:pt>
    <dgm:pt modelId="{10AAE371-F0D7-4DCB-9F09-5AC09BBEC359}" type="parTrans" cxnId="{9F924B10-96F6-46B2-8410-D8FB0FC70803}">
      <dgm:prSet/>
      <dgm:spPr/>
      <dgm:t>
        <a:bodyPr/>
        <a:lstStyle/>
        <a:p>
          <a:endParaRPr lang="es-VE"/>
        </a:p>
      </dgm:t>
    </dgm:pt>
    <dgm:pt modelId="{5E77FF41-04CB-497B-BE23-C0B5325227BF}" type="sibTrans" cxnId="{9F924B10-96F6-46B2-8410-D8FB0FC70803}">
      <dgm:prSet/>
      <dgm:spPr/>
      <dgm:t>
        <a:bodyPr/>
        <a:lstStyle/>
        <a:p>
          <a:endParaRPr lang="es-VE"/>
        </a:p>
      </dgm:t>
    </dgm:pt>
    <dgm:pt modelId="{101AEE63-B224-4B7A-9E2A-2775BA4106F3}">
      <dgm:prSet phldrT="[Texto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VE" dirty="0" smtClean="0"/>
            <a:t>Procesamiento</a:t>
          </a:r>
          <a:endParaRPr lang="es-VE" dirty="0"/>
        </a:p>
      </dgm:t>
    </dgm:pt>
    <dgm:pt modelId="{A8E86F9E-BCFE-4846-B313-2F275E368D51}" type="parTrans" cxnId="{E08C1F98-DDC6-49D0-AD64-144EE9FB3AA0}">
      <dgm:prSet/>
      <dgm:spPr/>
      <dgm:t>
        <a:bodyPr/>
        <a:lstStyle/>
        <a:p>
          <a:endParaRPr lang="es-VE"/>
        </a:p>
      </dgm:t>
    </dgm:pt>
    <dgm:pt modelId="{9DA1B89A-5496-428C-85A4-2B6EEAEBA8F0}" type="sibTrans" cxnId="{E08C1F98-DDC6-49D0-AD64-144EE9FB3AA0}">
      <dgm:prSet/>
      <dgm:spPr/>
      <dgm:t>
        <a:bodyPr/>
        <a:lstStyle/>
        <a:p>
          <a:endParaRPr lang="es-VE"/>
        </a:p>
      </dgm:t>
    </dgm:pt>
    <dgm:pt modelId="{6DDD0ECA-A160-4C05-A55F-56FAC884CF3F}">
      <dgm:prSet phldrT="[Texto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VE" dirty="0" smtClean="0"/>
            <a:t>3</a:t>
          </a:r>
          <a:endParaRPr lang="es-VE" dirty="0"/>
        </a:p>
      </dgm:t>
    </dgm:pt>
    <dgm:pt modelId="{AE3ADCD9-67A6-4C87-98F0-0C8B782B1DF2}" type="parTrans" cxnId="{FBA76896-2D34-46A2-8858-591DF0C223A6}">
      <dgm:prSet/>
      <dgm:spPr/>
      <dgm:t>
        <a:bodyPr/>
        <a:lstStyle/>
        <a:p>
          <a:endParaRPr lang="es-VE"/>
        </a:p>
      </dgm:t>
    </dgm:pt>
    <dgm:pt modelId="{5A8094CD-0E31-4D11-9500-16C0FCD0C79D}" type="sibTrans" cxnId="{FBA76896-2D34-46A2-8858-591DF0C223A6}">
      <dgm:prSet/>
      <dgm:spPr/>
      <dgm:t>
        <a:bodyPr/>
        <a:lstStyle/>
        <a:p>
          <a:endParaRPr lang="es-VE"/>
        </a:p>
      </dgm:t>
    </dgm:pt>
    <dgm:pt modelId="{33732EC6-6C1F-49F7-8DB0-D94827BEDB6E}">
      <dgm:prSet phldrT="[Texto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VE" dirty="0" smtClean="0"/>
            <a:t>Análisis</a:t>
          </a:r>
          <a:endParaRPr lang="es-VE" dirty="0"/>
        </a:p>
      </dgm:t>
    </dgm:pt>
    <dgm:pt modelId="{01497F87-E6DB-42BF-BAB0-6E7FA194E7C7}" type="parTrans" cxnId="{00DF209A-6B20-495F-86FB-E3B502675672}">
      <dgm:prSet/>
      <dgm:spPr/>
      <dgm:t>
        <a:bodyPr/>
        <a:lstStyle/>
        <a:p>
          <a:endParaRPr lang="es-VE"/>
        </a:p>
      </dgm:t>
    </dgm:pt>
    <dgm:pt modelId="{86740770-70D7-4DC8-BB3C-5A55889F4C45}" type="sibTrans" cxnId="{00DF209A-6B20-495F-86FB-E3B502675672}">
      <dgm:prSet/>
      <dgm:spPr/>
      <dgm:t>
        <a:bodyPr/>
        <a:lstStyle/>
        <a:p>
          <a:endParaRPr lang="es-VE"/>
        </a:p>
      </dgm:t>
    </dgm:pt>
    <dgm:pt modelId="{A38A8A8E-DA0B-414B-95F9-DB2614FF35C2}">
      <dgm:prSet phldrT="[Texto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s-VE" dirty="0"/>
        </a:p>
      </dgm:t>
    </dgm:pt>
    <dgm:pt modelId="{800A9179-FDA0-412A-81F9-26C38A39BBA6}" type="parTrans" cxnId="{80C2FBAD-7D12-4117-AFFB-9D765822EF8C}">
      <dgm:prSet/>
      <dgm:spPr/>
      <dgm:t>
        <a:bodyPr/>
        <a:lstStyle/>
        <a:p>
          <a:endParaRPr lang="es-VE"/>
        </a:p>
      </dgm:t>
    </dgm:pt>
    <dgm:pt modelId="{901A0FAF-04C3-4586-A970-A2F9E539814C}" type="sibTrans" cxnId="{80C2FBAD-7D12-4117-AFFB-9D765822EF8C}">
      <dgm:prSet/>
      <dgm:spPr/>
      <dgm:t>
        <a:bodyPr/>
        <a:lstStyle/>
        <a:p>
          <a:endParaRPr lang="es-VE"/>
        </a:p>
      </dgm:t>
    </dgm:pt>
    <dgm:pt modelId="{EA38C6E6-CEC1-4E03-BC7F-428CAFF5D264}">
      <dgm:prSet phldrT="[Texto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s-VE" dirty="0"/>
        </a:p>
      </dgm:t>
    </dgm:pt>
    <dgm:pt modelId="{7C1E6A00-AD6A-47EB-9D20-B56230359FF6}" type="parTrans" cxnId="{80275E11-C736-4A65-B283-E36FA83E9D69}">
      <dgm:prSet/>
      <dgm:spPr/>
      <dgm:t>
        <a:bodyPr/>
        <a:lstStyle/>
        <a:p>
          <a:endParaRPr lang="es-VE"/>
        </a:p>
      </dgm:t>
    </dgm:pt>
    <dgm:pt modelId="{E05CD6F5-2824-477D-A4BD-C14DFABCA9FF}" type="sibTrans" cxnId="{80275E11-C736-4A65-B283-E36FA83E9D69}">
      <dgm:prSet/>
      <dgm:spPr/>
      <dgm:t>
        <a:bodyPr/>
        <a:lstStyle/>
        <a:p>
          <a:endParaRPr lang="es-VE"/>
        </a:p>
      </dgm:t>
    </dgm:pt>
    <dgm:pt modelId="{CBB35D12-E19F-4FF9-8F36-0B97F64D5BA6}">
      <dgm:prSet phldrT="[Texto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s-VE" dirty="0"/>
        </a:p>
      </dgm:t>
    </dgm:pt>
    <dgm:pt modelId="{DE3DBC17-1DE1-4B04-A561-D76502869AD0}" type="parTrans" cxnId="{3FFAF35F-0F43-485D-9E21-34B48FEDEBA9}">
      <dgm:prSet/>
      <dgm:spPr/>
      <dgm:t>
        <a:bodyPr/>
        <a:lstStyle/>
        <a:p>
          <a:endParaRPr lang="es-VE"/>
        </a:p>
      </dgm:t>
    </dgm:pt>
    <dgm:pt modelId="{143D4529-13F4-43E8-8E15-01007E19F17A}" type="sibTrans" cxnId="{3FFAF35F-0F43-485D-9E21-34B48FEDEBA9}">
      <dgm:prSet/>
      <dgm:spPr/>
      <dgm:t>
        <a:bodyPr/>
        <a:lstStyle/>
        <a:p>
          <a:endParaRPr lang="es-VE"/>
        </a:p>
      </dgm:t>
    </dgm:pt>
    <dgm:pt modelId="{97C30D39-D808-424C-A704-E8580B1802B6}">
      <dgm:prSet phldrT="[Texto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VE" dirty="0" smtClean="0"/>
            <a:t>2</a:t>
          </a:r>
          <a:endParaRPr lang="es-VE" dirty="0"/>
        </a:p>
      </dgm:t>
    </dgm:pt>
    <dgm:pt modelId="{091853D0-1DC6-4BD6-AD2E-5B06AF5EDC6B}" type="sibTrans" cxnId="{34541D06-CBFF-4C86-8245-2B2694047610}">
      <dgm:prSet/>
      <dgm:spPr/>
      <dgm:t>
        <a:bodyPr/>
        <a:lstStyle/>
        <a:p>
          <a:endParaRPr lang="es-VE"/>
        </a:p>
      </dgm:t>
    </dgm:pt>
    <dgm:pt modelId="{3E37A107-D334-4490-B390-CA411B017174}" type="parTrans" cxnId="{34541D06-CBFF-4C86-8245-2B2694047610}">
      <dgm:prSet/>
      <dgm:spPr/>
      <dgm:t>
        <a:bodyPr/>
        <a:lstStyle/>
        <a:p>
          <a:endParaRPr lang="es-VE"/>
        </a:p>
      </dgm:t>
    </dgm:pt>
    <dgm:pt modelId="{0C6A0DDB-4B92-4FD6-9F47-67C89DC3EC55}" type="pres">
      <dgm:prSet presAssocID="{49346DD3-166B-423E-A8BA-D0934E0E175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VE"/>
        </a:p>
      </dgm:t>
    </dgm:pt>
    <dgm:pt modelId="{D042332E-472B-49EC-8353-07D691E180C6}" type="pres">
      <dgm:prSet presAssocID="{0DA95507-B0D1-403A-A207-FCD536D8B7E1}" presName="compositeNode" presStyleCnt="0">
        <dgm:presLayoutVars>
          <dgm:bulletEnabled val="1"/>
        </dgm:presLayoutVars>
      </dgm:prSet>
      <dgm:spPr/>
    </dgm:pt>
    <dgm:pt modelId="{DC1ADB05-49BD-40EE-B3D7-9DFD8AE6E32C}" type="pres">
      <dgm:prSet presAssocID="{0DA95507-B0D1-403A-A207-FCD536D8B7E1}" presName="bgRect" presStyleLbl="node1" presStyleIdx="0" presStyleCnt="3"/>
      <dgm:spPr/>
      <dgm:t>
        <a:bodyPr/>
        <a:lstStyle/>
        <a:p>
          <a:endParaRPr lang="es-VE"/>
        </a:p>
      </dgm:t>
    </dgm:pt>
    <dgm:pt modelId="{3E22B520-BC5F-47E2-ABEF-59406FBBD89B}" type="pres">
      <dgm:prSet presAssocID="{0DA95507-B0D1-403A-A207-FCD536D8B7E1}" presName="parentNode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VE"/>
        </a:p>
      </dgm:t>
    </dgm:pt>
    <dgm:pt modelId="{8FA9C7C3-AC9B-462A-B290-7CD7E95A0E17}" type="pres">
      <dgm:prSet presAssocID="{0DA95507-B0D1-403A-A207-FCD536D8B7E1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VE"/>
        </a:p>
      </dgm:t>
    </dgm:pt>
    <dgm:pt modelId="{84294AD6-1A2A-4C53-BA9C-8706267B5416}" type="pres">
      <dgm:prSet presAssocID="{CC366663-D000-45C5-A6E4-B56748BB07D7}" presName="hSp" presStyleCnt="0"/>
      <dgm:spPr/>
    </dgm:pt>
    <dgm:pt modelId="{9E84374E-4B5D-430B-9C45-DCB84B971D4A}" type="pres">
      <dgm:prSet presAssocID="{CC366663-D000-45C5-A6E4-B56748BB07D7}" presName="vProcSp" presStyleCnt="0"/>
      <dgm:spPr/>
    </dgm:pt>
    <dgm:pt modelId="{033F5C9E-0B7F-4FFE-8A42-F012B6B7ED3B}" type="pres">
      <dgm:prSet presAssocID="{CC366663-D000-45C5-A6E4-B56748BB07D7}" presName="vSp1" presStyleCnt="0"/>
      <dgm:spPr/>
    </dgm:pt>
    <dgm:pt modelId="{74B6A876-CFDC-40A6-B6E8-978701BEC7D0}" type="pres">
      <dgm:prSet presAssocID="{CC366663-D000-45C5-A6E4-B56748BB07D7}" presName="simulatedConn" presStyleLbl="solidFgAcc1" presStyleIdx="0" presStyleCnt="2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FE872705-CB7B-41D9-8F50-44F9A2DE8818}" type="pres">
      <dgm:prSet presAssocID="{CC366663-D000-45C5-A6E4-B56748BB07D7}" presName="vSp2" presStyleCnt="0"/>
      <dgm:spPr/>
    </dgm:pt>
    <dgm:pt modelId="{E1536D21-5B8A-4A57-ADB0-D39E78582B6A}" type="pres">
      <dgm:prSet presAssocID="{CC366663-D000-45C5-A6E4-B56748BB07D7}" presName="sibTrans" presStyleCnt="0"/>
      <dgm:spPr/>
    </dgm:pt>
    <dgm:pt modelId="{9CF26302-6155-431D-AE27-090D598939B7}" type="pres">
      <dgm:prSet presAssocID="{97C30D39-D808-424C-A704-E8580B1802B6}" presName="compositeNode" presStyleCnt="0">
        <dgm:presLayoutVars>
          <dgm:bulletEnabled val="1"/>
        </dgm:presLayoutVars>
      </dgm:prSet>
      <dgm:spPr/>
    </dgm:pt>
    <dgm:pt modelId="{1AFCFC9A-47B9-46CD-89E4-1A60E20A373F}" type="pres">
      <dgm:prSet presAssocID="{97C30D39-D808-424C-A704-E8580B1802B6}" presName="bgRect" presStyleLbl="node1" presStyleIdx="1" presStyleCnt="3" custLinFactNeighborX="0" custLinFactNeighborY="20929"/>
      <dgm:spPr/>
      <dgm:t>
        <a:bodyPr/>
        <a:lstStyle/>
        <a:p>
          <a:endParaRPr lang="es-VE"/>
        </a:p>
      </dgm:t>
    </dgm:pt>
    <dgm:pt modelId="{0752B8F5-5012-4D52-ACD6-1E7CF79A19C6}" type="pres">
      <dgm:prSet presAssocID="{97C30D39-D808-424C-A704-E8580B1802B6}" presName="parentNode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VE"/>
        </a:p>
      </dgm:t>
    </dgm:pt>
    <dgm:pt modelId="{1AE91EFC-F71A-4082-9B1A-A135B57F1E30}" type="pres">
      <dgm:prSet presAssocID="{97C30D39-D808-424C-A704-E8580B1802B6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VE"/>
        </a:p>
      </dgm:t>
    </dgm:pt>
    <dgm:pt modelId="{46FCE004-F121-4924-B039-29705FDF2CD3}" type="pres">
      <dgm:prSet presAssocID="{091853D0-1DC6-4BD6-AD2E-5B06AF5EDC6B}" presName="hSp" presStyleCnt="0"/>
      <dgm:spPr/>
    </dgm:pt>
    <dgm:pt modelId="{268D574E-E235-4D26-9B44-B86D5BA3AE94}" type="pres">
      <dgm:prSet presAssocID="{091853D0-1DC6-4BD6-AD2E-5B06AF5EDC6B}" presName="vProcSp" presStyleCnt="0"/>
      <dgm:spPr/>
    </dgm:pt>
    <dgm:pt modelId="{4A5FA33A-74B9-4F9E-B173-07CE1E561CDD}" type="pres">
      <dgm:prSet presAssocID="{091853D0-1DC6-4BD6-AD2E-5B06AF5EDC6B}" presName="vSp1" presStyleCnt="0"/>
      <dgm:spPr/>
    </dgm:pt>
    <dgm:pt modelId="{62116F5A-0746-4C3B-9723-CAEA59B9E1E7}" type="pres">
      <dgm:prSet presAssocID="{091853D0-1DC6-4BD6-AD2E-5B06AF5EDC6B}" presName="simulatedConn" presStyleLbl="solidFgAcc1" presStyleIdx="1" presStyleCnt="2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7EE82D62-4886-4E9B-A7AC-91EB3FBBABC5}" type="pres">
      <dgm:prSet presAssocID="{091853D0-1DC6-4BD6-AD2E-5B06AF5EDC6B}" presName="vSp2" presStyleCnt="0"/>
      <dgm:spPr/>
    </dgm:pt>
    <dgm:pt modelId="{F3A7701D-DBAF-4A03-A8EB-A88189AEF8C9}" type="pres">
      <dgm:prSet presAssocID="{091853D0-1DC6-4BD6-AD2E-5B06AF5EDC6B}" presName="sibTrans" presStyleCnt="0"/>
      <dgm:spPr/>
    </dgm:pt>
    <dgm:pt modelId="{649E7B57-49AF-4931-9E9B-9BCA099E6111}" type="pres">
      <dgm:prSet presAssocID="{6DDD0ECA-A160-4C05-A55F-56FAC884CF3F}" presName="compositeNode" presStyleCnt="0">
        <dgm:presLayoutVars>
          <dgm:bulletEnabled val="1"/>
        </dgm:presLayoutVars>
      </dgm:prSet>
      <dgm:spPr/>
    </dgm:pt>
    <dgm:pt modelId="{F48870F4-1B55-4655-90AA-B7C0B37456BD}" type="pres">
      <dgm:prSet presAssocID="{6DDD0ECA-A160-4C05-A55F-56FAC884CF3F}" presName="bgRect" presStyleLbl="node1" presStyleIdx="2" presStyleCnt="3"/>
      <dgm:spPr/>
      <dgm:t>
        <a:bodyPr/>
        <a:lstStyle/>
        <a:p>
          <a:endParaRPr lang="es-VE"/>
        </a:p>
      </dgm:t>
    </dgm:pt>
    <dgm:pt modelId="{36FEE00C-68A2-42C0-B1A6-5F6C12E66717}" type="pres">
      <dgm:prSet presAssocID="{6DDD0ECA-A160-4C05-A55F-56FAC884CF3F}" presName="parentNode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VE"/>
        </a:p>
      </dgm:t>
    </dgm:pt>
    <dgm:pt modelId="{3F595807-06F2-4DC9-A92C-6908F98DB501}" type="pres">
      <dgm:prSet presAssocID="{6DDD0ECA-A160-4C05-A55F-56FAC884CF3F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VE"/>
        </a:p>
      </dgm:t>
    </dgm:pt>
  </dgm:ptLst>
  <dgm:cxnLst>
    <dgm:cxn modelId="{BBF855A3-7F5B-4AF9-ADBA-3CE958CCB2A7}" type="presOf" srcId="{101AEE63-B224-4B7A-9E2A-2775BA4106F3}" destId="{1AE91EFC-F71A-4082-9B1A-A135B57F1E30}" srcOrd="0" destOrd="1" presId="urn:microsoft.com/office/officeart/2005/8/layout/hProcess7"/>
    <dgm:cxn modelId="{C889D0D6-48D4-4521-B8E3-DEB8EEDE49B0}" type="presOf" srcId="{0DA95507-B0D1-403A-A207-FCD536D8B7E1}" destId="{DC1ADB05-49BD-40EE-B3D7-9DFD8AE6E32C}" srcOrd="0" destOrd="0" presId="urn:microsoft.com/office/officeart/2005/8/layout/hProcess7"/>
    <dgm:cxn modelId="{A64B9A50-5582-4558-8607-116F1BCEF29D}" type="presOf" srcId="{97C30D39-D808-424C-A704-E8580B1802B6}" destId="{0752B8F5-5012-4D52-ACD6-1E7CF79A19C6}" srcOrd="1" destOrd="0" presId="urn:microsoft.com/office/officeart/2005/8/layout/hProcess7"/>
    <dgm:cxn modelId="{FBA76896-2D34-46A2-8858-591DF0C223A6}" srcId="{49346DD3-166B-423E-A8BA-D0934E0E1753}" destId="{6DDD0ECA-A160-4C05-A55F-56FAC884CF3F}" srcOrd="2" destOrd="0" parTransId="{AE3ADCD9-67A6-4C87-98F0-0C8B782B1DF2}" sibTransId="{5A8094CD-0E31-4D11-9500-16C0FCD0C79D}"/>
    <dgm:cxn modelId="{80C2FBAD-7D12-4117-AFFB-9D765822EF8C}" srcId="{0DA95507-B0D1-403A-A207-FCD536D8B7E1}" destId="{A38A8A8E-DA0B-414B-95F9-DB2614FF35C2}" srcOrd="0" destOrd="0" parTransId="{800A9179-FDA0-412A-81F9-26C38A39BBA6}" sibTransId="{901A0FAF-04C3-4586-A970-A2F9E539814C}"/>
    <dgm:cxn modelId="{0ABC3359-C3E2-4C27-BA21-09427A03236C}" type="presOf" srcId="{CBB35D12-E19F-4FF9-8F36-0B97F64D5BA6}" destId="{3F595807-06F2-4DC9-A92C-6908F98DB501}" srcOrd="0" destOrd="0" presId="urn:microsoft.com/office/officeart/2005/8/layout/hProcess7"/>
    <dgm:cxn modelId="{80275E11-C736-4A65-B283-E36FA83E9D69}" srcId="{97C30D39-D808-424C-A704-E8580B1802B6}" destId="{EA38C6E6-CEC1-4E03-BC7F-428CAFF5D264}" srcOrd="0" destOrd="0" parTransId="{7C1E6A00-AD6A-47EB-9D20-B56230359FF6}" sibTransId="{E05CD6F5-2824-477D-A4BD-C14DFABCA9FF}"/>
    <dgm:cxn modelId="{F873DCC0-1D5E-48E5-9E88-0C80516D055F}" type="presOf" srcId="{4F9F59EB-AF06-445D-994A-E11133AFFCE0}" destId="{8FA9C7C3-AC9B-462A-B290-7CD7E95A0E17}" srcOrd="0" destOrd="1" presId="urn:microsoft.com/office/officeart/2005/8/layout/hProcess7"/>
    <dgm:cxn modelId="{527512BC-AD96-40FB-9780-882B60857902}" srcId="{49346DD3-166B-423E-A8BA-D0934E0E1753}" destId="{0DA95507-B0D1-403A-A207-FCD536D8B7E1}" srcOrd="0" destOrd="0" parTransId="{76CB2214-351E-4401-861A-83DDF4B1FCCB}" sibTransId="{CC366663-D000-45C5-A6E4-B56748BB07D7}"/>
    <dgm:cxn modelId="{3FFAF35F-0F43-485D-9E21-34B48FEDEBA9}" srcId="{6DDD0ECA-A160-4C05-A55F-56FAC884CF3F}" destId="{CBB35D12-E19F-4FF9-8F36-0B97F64D5BA6}" srcOrd="0" destOrd="0" parTransId="{DE3DBC17-1DE1-4B04-A561-D76502869AD0}" sibTransId="{143D4529-13F4-43E8-8E15-01007E19F17A}"/>
    <dgm:cxn modelId="{B1B5815A-7884-40BA-B662-50078ED6E87D}" type="presOf" srcId="{EA38C6E6-CEC1-4E03-BC7F-428CAFF5D264}" destId="{1AE91EFC-F71A-4082-9B1A-A135B57F1E30}" srcOrd="0" destOrd="0" presId="urn:microsoft.com/office/officeart/2005/8/layout/hProcess7"/>
    <dgm:cxn modelId="{62E6F0FB-0CBE-49B6-A45F-F41B1E0F8204}" type="presOf" srcId="{6DDD0ECA-A160-4C05-A55F-56FAC884CF3F}" destId="{F48870F4-1B55-4655-90AA-B7C0B37456BD}" srcOrd="0" destOrd="0" presId="urn:microsoft.com/office/officeart/2005/8/layout/hProcess7"/>
    <dgm:cxn modelId="{11441670-3B0B-4701-ABC0-B01744D99A0B}" type="presOf" srcId="{0DA95507-B0D1-403A-A207-FCD536D8B7E1}" destId="{3E22B520-BC5F-47E2-ABEF-59406FBBD89B}" srcOrd="1" destOrd="0" presId="urn:microsoft.com/office/officeart/2005/8/layout/hProcess7"/>
    <dgm:cxn modelId="{3867AC1D-2DD4-4011-9F88-498BEBCE035B}" type="presOf" srcId="{97C30D39-D808-424C-A704-E8580B1802B6}" destId="{1AFCFC9A-47B9-46CD-89E4-1A60E20A373F}" srcOrd="0" destOrd="0" presId="urn:microsoft.com/office/officeart/2005/8/layout/hProcess7"/>
    <dgm:cxn modelId="{34541D06-CBFF-4C86-8245-2B2694047610}" srcId="{49346DD3-166B-423E-A8BA-D0934E0E1753}" destId="{97C30D39-D808-424C-A704-E8580B1802B6}" srcOrd="1" destOrd="0" parTransId="{3E37A107-D334-4490-B390-CA411B017174}" sibTransId="{091853D0-1DC6-4BD6-AD2E-5B06AF5EDC6B}"/>
    <dgm:cxn modelId="{65DA72D1-89D2-4182-9148-DE7ED4E2A970}" type="presOf" srcId="{49346DD3-166B-423E-A8BA-D0934E0E1753}" destId="{0C6A0DDB-4B92-4FD6-9F47-67C89DC3EC55}" srcOrd="0" destOrd="0" presId="urn:microsoft.com/office/officeart/2005/8/layout/hProcess7"/>
    <dgm:cxn modelId="{9F924B10-96F6-46B2-8410-D8FB0FC70803}" srcId="{0DA95507-B0D1-403A-A207-FCD536D8B7E1}" destId="{4F9F59EB-AF06-445D-994A-E11133AFFCE0}" srcOrd="1" destOrd="0" parTransId="{10AAE371-F0D7-4DCB-9F09-5AC09BBEC359}" sibTransId="{5E77FF41-04CB-497B-BE23-C0B5325227BF}"/>
    <dgm:cxn modelId="{3F761265-35E4-4E86-82EF-D944D31EFD12}" type="presOf" srcId="{6DDD0ECA-A160-4C05-A55F-56FAC884CF3F}" destId="{36FEE00C-68A2-42C0-B1A6-5F6C12E66717}" srcOrd="1" destOrd="0" presId="urn:microsoft.com/office/officeart/2005/8/layout/hProcess7"/>
    <dgm:cxn modelId="{E08C1F98-DDC6-49D0-AD64-144EE9FB3AA0}" srcId="{97C30D39-D808-424C-A704-E8580B1802B6}" destId="{101AEE63-B224-4B7A-9E2A-2775BA4106F3}" srcOrd="1" destOrd="0" parTransId="{A8E86F9E-BCFE-4846-B313-2F275E368D51}" sibTransId="{9DA1B89A-5496-428C-85A4-2B6EEAEBA8F0}"/>
    <dgm:cxn modelId="{AE7F8B98-48FE-4C52-91B5-77C3AF48A135}" type="presOf" srcId="{33732EC6-6C1F-49F7-8DB0-D94827BEDB6E}" destId="{3F595807-06F2-4DC9-A92C-6908F98DB501}" srcOrd="0" destOrd="1" presId="urn:microsoft.com/office/officeart/2005/8/layout/hProcess7"/>
    <dgm:cxn modelId="{B1583A6B-8BFB-4A14-9482-8C7CE20E9B2A}" type="presOf" srcId="{A38A8A8E-DA0B-414B-95F9-DB2614FF35C2}" destId="{8FA9C7C3-AC9B-462A-B290-7CD7E95A0E17}" srcOrd="0" destOrd="0" presId="urn:microsoft.com/office/officeart/2005/8/layout/hProcess7"/>
    <dgm:cxn modelId="{00DF209A-6B20-495F-86FB-E3B502675672}" srcId="{6DDD0ECA-A160-4C05-A55F-56FAC884CF3F}" destId="{33732EC6-6C1F-49F7-8DB0-D94827BEDB6E}" srcOrd="1" destOrd="0" parTransId="{01497F87-E6DB-42BF-BAB0-6E7FA194E7C7}" sibTransId="{86740770-70D7-4DC8-BB3C-5A55889F4C45}"/>
    <dgm:cxn modelId="{5A908A0B-6EE9-43B3-A56C-370318A2B943}" type="presParOf" srcId="{0C6A0DDB-4B92-4FD6-9F47-67C89DC3EC55}" destId="{D042332E-472B-49EC-8353-07D691E180C6}" srcOrd="0" destOrd="0" presId="urn:microsoft.com/office/officeart/2005/8/layout/hProcess7"/>
    <dgm:cxn modelId="{461519E8-48CE-4067-A245-B4BFEC87FB58}" type="presParOf" srcId="{D042332E-472B-49EC-8353-07D691E180C6}" destId="{DC1ADB05-49BD-40EE-B3D7-9DFD8AE6E32C}" srcOrd="0" destOrd="0" presId="urn:microsoft.com/office/officeart/2005/8/layout/hProcess7"/>
    <dgm:cxn modelId="{D94BE7B1-0C5F-4E3D-ADB6-B1F0B2CC81F5}" type="presParOf" srcId="{D042332E-472B-49EC-8353-07D691E180C6}" destId="{3E22B520-BC5F-47E2-ABEF-59406FBBD89B}" srcOrd="1" destOrd="0" presId="urn:microsoft.com/office/officeart/2005/8/layout/hProcess7"/>
    <dgm:cxn modelId="{B25A0305-E4B2-46B0-8FC9-CC472F057A18}" type="presParOf" srcId="{D042332E-472B-49EC-8353-07D691E180C6}" destId="{8FA9C7C3-AC9B-462A-B290-7CD7E95A0E17}" srcOrd="2" destOrd="0" presId="urn:microsoft.com/office/officeart/2005/8/layout/hProcess7"/>
    <dgm:cxn modelId="{4965D64A-5A98-4AC0-B07C-614C0D10EB57}" type="presParOf" srcId="{0C6A0DDB-4B92-4FD6-9F47-67C89DC3EC55}" destId="{84294AD6-1A2A-4C53-BA9C-8706267B5416}" srcOrd="1" destOrd="0" presId="urn:microsoft.com/office/officeart/2005/8/layout/hProcess7"/>
    <dgm:cxn modelId="{C7C09657-E99C-4835-886E-BB008C0AA5BF}" type="presParOf" srcId="{0C6A0DDB-4B92-4FD6-9F47-67C89DC3EC55}" destId="{9E84374E-4B5D-430B-9C45-DCB84B971D4A}" srcOrd="2" destOrd="0" presId="urn:microsoft.com/office/officeart/2005/8/layout/hProcess7"/>
    <dgm:cxn modelId="{B76B619F-06AE-4A88-A1EC-D8CBBB447499}" type="presParOf" srcId="{9E84374E-4B5D-430B-9C45-DCB84B971D4A}" destId="{033F5C9E-0B7F-4FFE-8A42-F012B6B7ED3B}" srcOrd="0" destOrd="0" presId="urn:microsoft.com/office/officeart/2005/8/layout/hProcess7"/>
    <dgm:cxn modelId="{1C847439-AEF3-40E5-9778-591C232D455C}" type="presParOf" srcId="{9E84374E-4B5D-430B-9C45-DCB84B971D4A}" destId="{74B6A876-CFDC-40A6-B6E8-978701BEC7D0}" srcOrd="1" destOrd="0" presId="urn:microsoft.com/office/officeart/2005/8/layout/hProcess7"/>
    <dgm:cxn modelId="{3EB19DD7-1E8F-4F36-9523-5C9BB2CBC850}" type="presParOf" srcId="{9E84374E-4B5D-430B-9C45-DCB84B971D4A}" destId="{FE872705-CB7B-41D9-8F50-44F9A2DE8818}" srcOrd="2" destOrd="0" presId="urn:microsoft.com/office/officeart/2005/8/layout/hProcess7"/>
    <dgm:cxn modelId="{231D2434-81BC-48A6-BCDE-35E4D20C94C0}" type="presParOf" srcId="{0C6A0DDB-4B92-4FD6-9F47-67C89DC3EC55}" destId="{E1536D21-5B8A-4A57-ADB0-D39E78582B6A}" srcOrd="3" destOrd="0" presId="urn:microsoft.com/office/officeart/2005/8/layout/hProcess7"/>
    <dgm:cxn modelId="{610843A3-2345-467E-BD41-6E48F37A1471}" type="presParOf" srcId="{0C6A0DDB-4B92-4FD6-9F47-67C89DC3EC55}" destId="{9CF26302-6155-431D-AE27-090D598939B7}" srcOrd="4" destOrd="0" presId="urn:microsoft.com/office/officeart/2005/8/layout/hProcess7"/>
    <dgm:cxn modelId="{7A1458E6-CE85-4B3D-A624-EE9D4BC80ED7}" type="presParOf" srcId="{9CF26302-6155-431D-AE27-090D598939B7}" destId="{1AFCFC9A-47B9-46CD-89E4-1A60E20A373F}" srcOrd="0" destOrd="0" presId="urn:microsoft.com/office/officeart/2005/8/layout/hProcess7"/>
    <dgm:cxn modelId="{49CFDA65-9C44-4D73-A1D0-D50AD92AA951}" type="presParOf" srcId="{9CF26302-6155-431D-AE27-090D598939B7}" destId="{0752B8F5-5012-4D52-ACD6-1E7CF79A19C6}" srcOrd="1" destOrd="0" presId="urn:microsoft.com/office/officeart/2005/8/layout/hProcess7"/>
    <dgm:cxn modelId="{92AA8D96-1AC1-4D25-A7CB-0C5A8D59A8B2}" type="presParOf" srcId="{9CF26302-6155-431D-AE27-090D598939B7}" destId="{1AE91EFC-F71A-4082-9B1A-A135B57F1E30}" srcOrd="2" destOrd="0" presId="urn:microsoft.com/office/officeart/2005/8/layout/hProcess7"/>
    <dgm:cxn modelId="{EDA3CE37-1634-4CC6-BED3-4D6217AB2389}" type="presParOf" srcId="{0C6A0DDB-4B92-4FD6-9F47-67C89DC3EC55}" destId="{46FCE004-F121-4924-B039-29705FDF2CD3}" srcOrd="5" destOrd="0" presId="urn:microsoft.com/office/officeart/2005/8/layout/hProcess7"/>
    <dgm:cxn modelId="{9351D95B-35BF-4D24-B4B2-DCDFB7E31619}" type="presParOf" srcId="{0C6A0DDB-4B92-4FD6-9F47-67C89DC3EC55}" destId="{268D574E-E235-4D26-9B44-B86D5BA3AE94}" srcOrd="6" destOrd="0" presId="urn:microsoft.com/office/officeart/2005/8/layout/hProcess7"/>
    <dgm:cxn modelId="{625A79C9-9E4B-4CD3-A1D0-3FF10550A0D0}" type="presParOf" srcId="{268D574E-E235-4D26-9B44-B86D5BA3AE94}" destId="{4A5FA33A-74B9-4F9E-B173-07CE1E561CDD}" srcOrd="0" destOrd="0" presId="urn:microsoft.com/office/officeart/2005/8/layout/hProcess7"/>
    <dgm:cxn modelId="{F3B3967C-F1DF-43F1-B175-FCCDA6D093FE}" type="presParOf" srcId="{268D574E-E235-4D26-9B44-B86D5BA3AE94}" destId="{62116F5A-0746-4C3B-9723-CAEA59B9E1E7}" srcOrd="1" destOrd="0" presId="urn:microsoft.com/office/officeart/2005/8/layout/hProcess7"/>
    <dgm:cxn modelId="{4B51F950-34FC-4684-8747-3DBCFE9C857E}" type="presParOf" srcId="{268D574E-E235-4D26-9B44-B86D5BA3AE94}" destId="{7EE82D62-4886-4E9B-A7AC-91EB3FBBABC5}" srcOrd="2" destOrd="0" presId="urn:microsoft.com/office/officeart/2005/8/layout/hProcess7"/>
    <dgm:cxn modelId="{8DE1F2C7-30B6-4444-A637-2D1AACA10DBE}" type="presParOf" srcId="{0C6A0DDB-4B92-4FD6-9F47-67C89DC3EC55}" destId="{F3A7701D-DBAF-4A03-A8EB-A88189AEF8C9}" srcOrd="7" destOrd="0" presId="urn:microsoft.com/office/officeart/2005/8/layout/hProcess7"/>
    <dgm:cxn modelId="{0A73CDE1-C38E-4F99-BAAB-DC1A521A9CD3}" type="presParOf" srcId="{0C6A0DDB-4B92-4FD6-9F47-67C89DC3EC55}" destId="{649E7B57-49AF-4931-9E9B-9BCA099E6111}" srcOrd="8" destOrd="0" presId="urn:microsoft.com/office/officeart/2005/8/layout/hProcess7"/>
    <dgm:cxn modelId="{83D26338-9D40-4B1C-AF8F-778FBC518929}" type="presParOf" srcId="{649E7B57-49AF-4931-9E9B-9BCA099E6111}" destId="{F48870F4-1B55-4655-90AA-B7C0B37456BD}" srcOrd="0" destOrd="0" presId="urn:microsoft.com/office/officeart/2005/8/layout/hProcess7"/>
    <dgm:cxn modelId="{CAC916F6-7D8A-4016-8F50-DE3A1443BBD3}" type="presParOf" srcId="{649E7B57-49AF-4931-9E9B-9BCA099E6111}" destId="{36FEE00C-68A2-42C0-B1A6-5F6C12E66717}" srcOrd="1" destOrd="0" presId="urn:microsoft.com/office/officeart/2005/8/layout/hProcess7"/>
    <dgm:cxn modelId="{E1FBF5B7-42C5-4BAF-BBF0-F1DE5EDA9EF9}" type="presParOf" srcId="{649E7B57-49AF-4931-9E9B-9BCA099E6111}" destId="{3F595807-06F2-4DC9-A92C-6908F98DB501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346DD3-166B-423E-A8BA-D0934E0E1753}" type="doc">
      <dgm:prSet loTypeId="urn:microsoft.com/office/officeart/2005/8/layout/hProcess7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s-VE"/>
        </a:p>
      </dgm:t>
    </dgm:pt>
    <dgm:pt modelId="{0DA95507-B0D1-403A-A207-FCD536D8B7E1}">
      <dgm:prSet phldrT="[Texto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VE" dirty="0" smtClean="0"/>
            <a:t>1</a:t>
          </a:r>
          <a:endParaRPr lang="es-VE" dirty="0"/>
        </a:p>
      </dgm:t>
    </dgm:pt>
    <dgm:pt modelId="{76CB2214-351E-4401-861A-83DDF4B1FCCB}" type="parTrans" cxnId="{527512BC-AD96-40FB-9780-882B60857902}">
      <dgm:prSet/>
      <dgm:spPr/>
      <dgm:t>
        <a:bodyPr/>
        <a:lstStyle/>
        <a:p>
          <a:endParaRPr lang="es-VE"/>
        </a:p>
      </dgm:t>
    </dgm:pt>
    <dgm:pt modelId="{CC366663-D000-45C5-A6E4-B56748BB07D7}" type="sibTrans" cxnId="{527512BC-AD96-40FB-9780-882B60857902}">
      <dgm:prSet/>
      <dgm:spPr/>
      <dgm:t>
        <a:bodyPr/>
        <a:lstStyle/>
        <a:p>
          <a:endParaRPr lang="es-VE"/>
        </a:p>
      </dgm:t>
    </dgm:pt>
    <dgm:pt modelId="{4F9F59EB-AF06-445D-994A-E11133AFFCE0}">
      <dgm:prSet phldrT="[Texto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VE" dirty="0" smtClean="0"/>
            <a:t>Preprocesamiento</a:t>
          </a:r>
        </a:p>
        <a:p>
          <a:r>
            <a:rPr lang="es-VE" dirty="0" smtClean="0"/>
            <a:t>(Acondicionamiento)</a:t>
          </a:r>
          <a:endParaRPr lang="es-VE" dirty="0"/>
        </a:p>
      </dgm:t>
    </dgm:pt>
    <dgm:pt modelId="{10AAE371-F0D7-4DCB-9F09-5AC09BBEC359}" type="parTrans" cxnId="{9F924B10-96F6-46B2-8410-D8FB0FC70803}">
      <dgm:prSet/>
      <dgm:spPr/>
      <dgm:t>
        <a:bodyPr/>
        <a:lstStyle/>
        <a:p>
          <a:endParaRPr lang="es-VE"/>
        </a:p>
      </dgm:t>
    </dgm:pt>
    <dgm:pt modelId="{5E77FF41-04CB-497B-BE23-C0B5325227BF}" type="sibTrans" cxnId="{9F924B10-96F6-46B2-8410-D8FB0FC70803}">
      <dgm:prSet/>
      <dgm:spPr/>
      <dgm:t>
        <a:bodyPr/>
        <a:lstStyle/>
        <a:p>
          <a:endParaRPr lang="es-VE"/>
        </a:p>
      </dgm:t>
    </dgm:pt>
    <dgm:pt modelId="{101AEE63-B224-4B7A-9E2A-2775BA4106F3}">
      <dgm:prSet phldrT="[Texto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VE" dirty="0" smtClean="0"/>
            <a:t>Procesamiento</a:t>
          </a:r>
          <a:endParaRPr lang="es-VE" dirty="0"/>
        </a:p>
      </dgm:t>
    </dgm:pt>
    <dgm:pt modelId="{A8E86F9E-BCFE-4846-B313-2F275E368D51}" type="parTrans" cxnId="{E08C1F98-DDC6-49D0-AD64-144EE9FB3AA0}">
      <dgm:prSet/>
      <dgm:spPr/>
      <dgm:t>
        <a:bodyPr/>
        <a:lstStyle/>
        <a:p>
          <a:endParaRPr lang="es-VE"/>
        </a:p>
      </dgm:t>
    </dgm:pt>
    <dgm:pt modelId="{9DA1B89A-5496-428C-85A4-2B6EEAEBA8F0}" type="sibTrans" cxnId="{E08C1F98-DDC6-49D0-AD64-144EE9FB3AA0}">
      <dgm:prSet/>
      <dgm:spPr/>
      <dgm:t>
        <a:bodyPr/>
        <a:lstStyle/>
        <a:p>
          <a:endParaRPr lang="es-VE"/>
        </a:p>
      </dgm:t>
    </dgm:pt>
    <dgm:pt modelId="{6DDD0ECA-A160-4C05-A55F-56FAC884CF3F}">
      <dgm:prSet phldrT="[Texto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VE" dirty="0" smtClean="0"/>
            <a:t>3</a:t>
          </a:r>
          <a:endParaRPr lang="es-VE" dirty="0"/>
        </a:p>
      </dgm:t>
    </dgm:pt>
    <dgm:pt modelId="{AE3ADCD9-67A6-4C87-98F0-0C8B782B1DF2}" type="parTrans" cxnId="{FBA76896-2D34-46A2-8858-591DF0C223A6}">
      <dgm:prSet/>
      <dgm:spPr/>
      <dgm:t>
        <a:bodyPr/>
        <a:lstStyle/>
        <a:p>
          <a:endParaRPr lang="es-VE"/>
        </a:p>
      </dgm:t>
    </dgm:pt>
    <dgm:pt modelId="{5A8094CD-0E31-4D11-9500-16C0FCD0C79D}" type="sibTrans" cxnId="{FBA76896-2D34-46A2-8858-591DF0C223A6}">
      <dgm:prSet/>
      <dgm:spPr/>
      <dgm:t>
        <a:bodyPr/>
        <a:lstStyle/>
        <a:p>
          <a:endParaRPr lang="es-VE"/>
        </a:p>
      </dgm:t>
    </dgm:pt>
    <dgm:pt modelId="{33732EC6-6C1F-49F7-8DB0-D94827BEDB6E}">
      <dgm:prSet phldrT="[Texto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VE" dirty="0" smtClean="0"/>
            <a:t>Análisis</a:t>
          </a:r>
          <a:endParaRPr lang="es-VE" dirty="0"/>
        </a:p>
      </dgm:t>
    </dgm:pt>
    <dgm:pt modelId="{01497F87-E6DB-42BF-BAB0-6E7FA194E7C7}" type="parTrans" cxnId="{00DF209A-6B20-495F-86FB-E3B502675672}">
      <dgm:prSet/>
      <dgm:spPr/>
      <dgm:t>
        <a:bodyPr/>
        <a:lstStyle/>
        <a:p>
          <a:endParaRPr lang="es-VE"/>
        </a:p>
      </dgm:t>
    </dgm:pt>
    <dgm:pt modelId="{86740770-70D7-4DC8-BB3C-5A55889F4C45}" type="sibTrans" cxnId="{00DF209A-6B20-495F-86FB-E3B502675672}">
      <dgm:prSet/>
      <dgm:spPr/>
      <dgm:t>
        <a:bodyPr/>
        <a:lstStyle/>
        <a:p>
          <a:endParaRPr lang="es-VE"/>
        </a:p>
      </dgm:t>
    </dgm:pt>
    <dgm:pt modelId="{A38A8A8E-DA0B-414B-95F9-DB2614FF35C2}">
      <dgm:prSet phldrT="[Texto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s-VE" dirty="0"/>
        </a:p>
      </dgm:t>
    </dgm:pt>
    <dgm:pt modelId="{800A9179-FDA0-412A-81F9-26C38A39BBA6}" type="parTrans" cxnId="{80C2FBAD-7D12-4117-AFFB-9D765822EF8C}">
      <dgm:prSet/>
      <dgm:spPr/>
      <dgm:t>
        <a:bodyPr/>
        <a:lstStyle/>
        <a:p>
          <a:endParaRPr lang="es-VE"/>
        </a:p>
      </dgm:t>
    </dgm:pt>
    <dgm:pt modelId="{901A0FAF-04C3-4586-A970-A2F9E539814C}" type="sibTrans" cxnId="{80C2FBAD-7D12-4117-AFFB-9D765822EF8C}">
      <dgm:prSet/>
      <dgm:spPr/>
      <dgm:t>
        <a:bodyPr/>
        <a:lstStyle/>
        <a:p>
          <a:endParaRPr lang="es-VE"/>
        </a:p>
      </dgm:t>
    </dgm:pt>
    <dgm:pt modelId="{EA38C6E6-CEC1-4E03-BC7F-428CAFF5D264}">
      <dgm:prSet phldrT="[Texto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s-VE" dirty="0"/>
        </a:p>
      </dgm:t>
    </dgm:pt>
    <dgm:pt modelId="{7C1E6A00-AD6A-47EB-9D20-B56230359FF6}" type="parTrans" cxnId="{80275E11-C736-4A65-B283-E36FA83E9D69}">
      <dgm:prSet/>
      <dgm:spPr/>
      <dgm:t>
        <a:bodyPr/>
        <a:lstStyle/>
        <a:p>
          <a:endParaRPr lang="es-VE"/>
        </a:p>
      </dgm:t>
    </dgm:pt>
    <dgm:pt modelId="{E05CD6F5-2824-477D-A4BD-C14DFABCA9FF}" type="sibTrans" cxnId="{80275E11-C736-4A65-B283-E36FA83E9D69}">
      <dgm:prSet/>
      <dgm:spPr/>
      <dgm:t>
        <a:bodyPr/>
        <a:lstStyle/>
        <a:p>
          <a:endParaRPr lang="es-VE"/>
        </a:p>
      </dgm:t>
    </dgm:pt>
    <dgm:pt modelId="{CBB35D12-E19F-4FF9-8F36-0B97F64D5BA6}">
      <dgm:prSet phldrT="[Texto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s-VE" dirty="0"/>
        </a:p>
      </dgm:t>
    </dgm:pt>
    <dgm:pt modelId="{DE3DBC17-1DE1-4B04-A561-D76502869AD0}" type="parTrans" cxnId="{3FFAF35F-0F43-485D-9E21-34B48FEDEBA9}">
      <dgm:prSet/>
      <dgm:spPr/>
      <dgm:t>
        <a:bodyPr/>
        <a:lstStyle/>
        <a:p>
          <a:endParaRPr lang="es-VE"/>
        </a:p>
      </dgm:t>
    </dgm:pt>
    <dgm:pt modelId="{143D4529-13F4-43E8-8E15-01007E19F17A}" type="sibTrans" cxnId="{3FFAF35F-0F43-485D-9E21-34B48FEDEBA9}">
      <dgm:prSet/>
      <dgm:spPr/>
      <dgm:t>
        <a:bodyPr/>
        <a:lstStyle/>
        <a:p>
          <a:endParaRPr lang="es-VE"/>
        </a:p>
      </dgm:t>
    </dgm:pt>
    <dgm:pt modelId="{97C30D39-D808-424C-A704-E8580B1802B6}">
      <dgm:prSet phldrT="[Texto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VE" dirty="0" smtClean="0"/>
            <a:t>2</a:t>
          </a:r>
          <a:endParaRPr lang="es-VE" dirty="0"/>
        </a:p>
      </dgm:t>
    </dgm:pt>
    <dgm:pt modelId="{091853D0-1DC6-4BD6-AD2E-5B06AF5EDC6B}" type="sibTrans" cxnId="{34541D06-CBFF-4C86-8245-2B2694047610}">
      <dgm:prSet/>
      <dgm:spPr/>
      <dgm:t>
        <a:bodyPr/>
        <a:lstStyle/>
        <a:p>
          <a:endParaRPr lang="es-VE"/>
        </a:p>
      </dgm:t>
    </dgm:pt>
    <dgm:pt modelId="{3E37A107-D334-4490-B390-CA411B017174}" type="parTrans" cxnId="{34541D06-CBFF-4C86-8245-2B2694047610}">
      <dgm:prSet/>
      <dgm:spPr/>
      <dgm:t>
        <a:bodyPr/>
        <a:lstStyle/>
        <a:p>
          <a:endParaRPr lang="es-VE"/>
        </a:p>
      </dgm:t>
    </dgm:pt>
    <dgm:pt modelId="{0C6A0DDB-4B92-4FD6-9F47-67C89DC3EC55}" type="pres">
      <dgm:prSet presAssocID="{49346DD3-166B-423E-A8BA-D0934E0E175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VE"/>
        </a:p>
      </dgm:t>
    </dgm:pt>
    <dgm:pt modelId="{D042332E-472B-49EC-8353-07D691E180C6}" type="pres">
      <dgm:prSet presAssocID="{0DA95507-B0D1-403A-A207-FCD536D8B7E1}" presName="compositeNode" presStyleCnt="0">
        <dgm:presLayoutVars>
          <dgm:bulletEnabled val="1"/>
        </dgm:presLayoutVars>
      </dgm:prSet>
      <dgm:spPr/>
    </dgm:pt>
    <dgm:pt modelId="{DC1ADB05-49BD-40EE-B3D7-9DFD8AE6E32C}" type="pres">
      <dgm:prSet presAssocID="{0DA95507-B0D1-403A-A207-FCD536D8B7E1}" presName="bgRect" presStyleLbl="node1" presStyleIdx="0" presStyleCnt="3"/>
      <dgm:spPr/>
      <dgm:t>
        <a:bodyPr/>
        <a:lstStyle/>
        <a:p>
          <a:endParaRPr lang="es-VE"/>
        </a:p>
      </dgm:t>
    </dgm:pt>
    <dgm:pt modelId="{3E22B520-BC5F-47E2-ABEF-59406FBBD89B}" type="pres">
      <dgm:prSet presAssocID="{0DA95507-B0D1-403A-A207-FCD536D8B7E1}" presName="parentNode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VE"/>
        </a:p>
      </dgm:t>
    </dgm:pt>
    <dgm:pt modelId="{8FA9C7C3-AC9B-462A-B290-7CD7E95A0E17}" type="pres">
      <dgm:prSet presAssocID="{0DA95507-B0D1-403A-A207-FCD536D8B7E1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VE"/>
        </a:p>
      </dgm:t>
    </dgm:pt>
    <dgm:pt modelId="{84294AD6-1A2A-4C53-BA9C-8706267B5416}" type="pres">
      <dgm:prSet presAssocID="{CC366663-D000-45C5-A6E4-B56748BB07D7}" presName="hSp" presStyleCnt="0"/>
      <dgm:spPr/>
    </dgm:pt>
    <dgm:pt modelId="{9E84374E-4B5D-430B-9C45-DCB84B971D4A}" type="pres">
      <dgm:prSet presAssocID="{CC366663-D000-45C5-A6E4-B56748BB07D7}" presName="vProcSp" presStyleCnt="0"/>
      <dgm:spPr/>
    </dgm:pt>
    <dgm:pt modelId="{033F5C9E-0B7F-4FFE-8A42-F012B6B7ED3B}" type="pres">
      <dgm:prSet presAssocID="{CC366663-D000-45C5-A6E4-B56748BB07D7}" presName="vSp1" presStyleCnt="0"/>
      <dgm:spPr/>
    </dgm:pt>
    <dgm:pt modelId="{74B6A876-CFDC-40A6-B6E8-978701BEC7D0}" type="pres">
      <dgm:prSet presAssocID="{CC366663-D000-45C5-A6E4-B56748BB07D7}" presName="simulatedConn" presStyleLbl="solidFgAcc1" presStyleIdx="0" presStyleCnt="2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FE872705-CB7B-41D9-8F50-44F9A2DE8818}" type="pres">
      <dgm:prSet presAssocID="{CC366663-D000-45C5-A6E4-B56748BB07D7}" presName="vSp2" presStyleCnt="0"/>
      <dgm:spPr/>
    </dgm:pt>
    <dgm:pt modelId="{E1536D21-5B8A-4A57-ADB0-D39E78582B6A}" type="pres">
      <dgm:prSet presAssocID="{CC366663-D000-45C5-A6E4-B56748BB07D7}" presName="sibTrans" presStyleCnt="0"/>
      <dgm:spPr/>
    </dgm:pt>
    <dgm:pt modelId="{9CF26302-6155-431D-AE27-090D598939B7}" type="pres">
      <dgm:prSet presAssocID="{97C30D39-D808-424C-A704-E8580B1802B6}" presName="compositeNode" presStyleCnt="0">
        <dgm:presLayoutVars>
          <dgm:bulletEnabled val="1"/>
        </dgm:presLayoutVars>
      </dgm:prSet>
      <dgm:spPr/>
    </dgm:pt>
    <dgm:pt modelId="{1AFCFC9A-47B9-46CD-89E4-1A60E20A373F}" type="pres">
      <dgm:prSet presAssocID="{97C30D39-D808-424C-A704-E8580B1802B6}" presName="bgRect" presStyleLbl="node1" presStyleIdx="1" presStyleCnt="3" custLinFactNeighborX="0" custLinFactNeighborY="20929"/>
      <dgm:spPr/>
      <dgm:t>
        <a:bodyPr/>
        <a:lstStyle/>
        <a:p>
          <a:endParaRPr lang="es-VE"/>
        </a:p>
      </dgm:t>
    </dgm:pt>
    <dgm:pt modelId="{0752B8F5-5012-4D52-ACD6-1E7CF79A19C6}" type="pres">
      <dgm:prSet presAssocID="{97C30D39-D808-424C-A704-E8580B1802B6}" presName="parentNode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VE"/>
        </a:p>
      </dgm:t>
    </dgm:pt>
    <dgm:pt modelId="{1AE91EFC-F71A-4082-9B1A-A135B57F1E30}" type="pres">
      <dgm:prSet presAssocID="{97C30D39-D808-424C-A704-E8580B1802B6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VE"/>
        </a:p>
      </dgm:t>
    </dgm:pt>
    <dgm:pt modelId="{46FCE004-F121-4924-B039-29705FDF2CD3}" type="pres">
      <dgm:prSet presAssocID="{091853D0-1DC6-4BD6-AD2E-5B06AF5EDC6B}" presName="hSp" presStyleCnt="0"/>
      <dgm:spPr/>
    </dgm:pt>
    <dgm:pt modelId="{268D574E-E235-4D26-9B44-B86D5BA3AE94}" type="pres">
      <dgm:prSet presAssocID="{091853D0-1DC6-4BD6-AD2E-5B06AF5EDC6B}" presName="vProcSp" presStyleCnt="0"/>
      <dgm:spPr/>
    </dgm:pt>
    <dgm:pt modelId="{4A5FA33A-74B9-4F9E-B173-07CE1E561CDD}" type="pres">
      <dgm:prSet presAssocID="{091853D0-1DC6-4BD6-AD2E-5B06AF5EDC6B}" presName="vSp1" presStyleCnt="0"/>
      <dgm:spPr/>
    </dgm:pt>
    <dgm:pt modelId="{62116F5A-0746-4C3B-9723-CAEA59B9E1E7}" type="pres">
      <dgm:prSet presAssocID="{091853D0-1DC6-4BD6-AD2E-5B06AF5EDC6B}" presName="simulatedConn" presStyleLbl="solidFgAcc1" presStyleIdx="1" presStyleCnt="2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7EE82D62-4886-4E9B-A7AC-91EB3FBBABC5}" type="pres">
      <dgm:prSet presAssocID="{091853D0-1DC6-4BD6-AD2E-5B06AF5EDC6B}" presName="vSp2" presStyleCnt="0"/>
      <dgm:spPr/>
    </dgm:pt>
    <dgm:pt modelId="{F3A7701D-DBAF-4A03-A8EB-A88189AEF8C9}" type="pres">
      <dgm:prSet presAssocID="{091853D0-1DC6-4BD6-AD2E-5B06AF5EDC6B}" presName="sibTrans" presStyleCnt="0"/>
      <dgm:spPr/>
    </dgm:pt>
    <dgm:pt modelId="{649E7B57-49AF-4931-9E9B-9BCA099E6111}" type="pres">
      <dgm:prSet presAssocID="{6DDD0ECA-A160-4C05-A55F-56FAC884CF3F}" presName="compositeNode" presStyleCnt="0">
        <dgm:presLayoutVars>
          <dgm:bulletEnabled val="1"/>
        </dgm:presLayoutVars>
      </dgm:prSet>
      <dgm:spPr/>
    </dgm:pt>
    <dgm:pt modelId="{F48870F4-1B55-4655-90AA-B7C0B37456BD}" type="pres">
      <dgm:prSet presAssocID="{6DDD0ECA-A160-4C05-A55F-56FAC884CF3F}" presName="bgRect" presStyleLbl="node1" presStyleIdx="2" presStyleCnt="3"/>
      <dgm:spPr/>
      <dgm:t>
        <a:bodyPr/>
        <a:lstStyle/>
        <a:p>
          <a:endParaRPr lang="es-VE"/>
        </a:p>
      </dgm:t>
    </dgm:pt>
    <dgm:pt modelId="{36FEE00C-68A2-42C0-B1A6-5F6C12E66717}" type="pres">
      <dgm:prSet presAssocID="{6DDD0ECA-A160-4C05-A55F-56FAC884CF3F}" presName="parentNode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VE"/>
        </a:p>
      </dgm:t>
    </dgm:pt>
    <dgm:pt modelId="{3F595807-06F2-4DC9-A92C-6908F98DB501}" type="pres">
      <dgm:prSet presAssocID="{6DDD0ECA-A160-4C05-A55F-56FAC884CF3F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VE"/>
        </a:p>
      </dgm:t>
    </dgm:pt>
  </dgm:ptLst>
  <dgm:cxnLst>
    <dgm:cxn modelId="{4D711199-C753-4E46-857C-AD80EDEDD807}" type="presOf" srcId="{0DA95507-B0D1-403A-A207-FCD536D8B7E1}" destId="{3E22B520-BC5F-47E2-ABEF-59406FBBD89B}" srcOrd="1" destOrd="0" presId="urn:microsoft.com/office/officeart/2005/8/layout/hProcess7"/>
    <dgm:cxn modelId="{0BDBB36C-4A3B-4D98-A0E4-3C607C885682}" type="presOf" srcId="{0DA95507-B0D1-403A-A207-FCD536D8B7E1}" destId="{DC1ADB05-49BD-40EE-B3D7-9DFD8AE6E32C}" srcOrd="0" destOrd="0" presId="urn:microsoft.com/office/officeart/2005/8/layout/hProcess7"/>
    <dgm:cxn modelId="{FBA76896-2D34-46A2-8858-591DF0C223A6}" srcId="{49346DD3-166B-423E-A8BA-D0934E0E1753}" destId="{6DDD0ECA-A160-4C05-A55F-56FAC884CF3F}" srcOrd="2" destOrd="0" parTransId="{AE3ADCD9-67A6-4C87-98F0-0C8B782B1DF2}" sibTransId="{5A8094CD-0E31-4D11-9500-16C0FCD0C79D}"/>
    <dgm:cxn modelId="{80C2FBAD-7D12-4117-AFFB-9D765822EF8C}" srcId="{0DA95507-B0D1-403A-A207-FCD536D8B7E1}" destId="{A38A8A8E-DA0B-414B-95F9-DB2614FF35C2}" srcOrd="0" destOrd="0" parTransId="{800A9179-FDA0-412A-81F9-26C38A39BBA6}" sibTransId="{901A0FAF-04C3-4586-A970-A2F9E539814C}"/>
    <dgm:cxn modelId="{88B823A0-9EAB-469C-B081-FE7DA9FDB7CA}" type="presOf" srcId="{6DDD0ECA-A160-4C05-A55F-56FAC884CF3F}" destId="{36FEE00C-68A2-42C0-B1A6-5F6C12E66717}" srcOrd="1" destOrd="0" presId="urn:microsoft.com/office/officeart/2005/8/layout/hProcess7"/>
    <dgm:cxn modelId="{99D36D1D-86AC-44B8-96D4-E05BB101D216}" type="presOf" srcId="{4F9F59EB-AF06-445D-994A-E11133AFFCE0}" destId="{8FA9C7C3-AC9B-462A-B290-7CD7E95A0E17}" srcOrd="0" destOrd="1" presId="urn:microsoft.com/office/officeart/2005/8/layout/hProcess7"/>
    <dgm:cxn modelId="{80275E11-C736-4A65-B283-E36FA83E9D69}" srcId="{97C30D39-D808-424C-A704-E8580B1802B6}" destId="{EA38C6E6-CEC1-4E03-BC7F-428CAFF5D264}" srcOrd="0" destOrd="0" parTransId="{7C1E6A00-AD6A-47EB-9D20-B56230359FF6}" sibTransId="{E05CD6F5-2824-477D-A4BD-C14DFABCA9FF}"/>
    <dgm:cxn modelId="{527512BC-AD96-40FB-9780-882B60857902}" srcId="{49346DD3-166B-423E-A8BA-D0934E0E1753}" destId="{0DA95507-B0D1-403A-A207-FCD536D8B7E1}" srcOrd="0" destOrd="0" parTransId="{76CB2214-351E-4401-861A-83DDF4B1FCCB}" sibTransId="{CC366663-D000-45C5-A6E4-B56748BB07D7}"/>
    <dgm:cxn modelId="{3FFAF35F-0F43-485D-9E21-34B48FEDEBA9}" srcId="{6DDD0ECA-A160-4C05-A55F-56FAC884CF3F}" destId="{CBB35D12-E19F-4FF9-8F36-0B97F64D5BA6}" srcOrd="0" destOrd="0" parTransId="{DE3DBC17-1DE1-4B04-A561-D76502869AD0}" sibTransId="{143D4529-13F4-43E8-8E15-01007E19F17A}"/>
    <dgm:cxn modelId="{296EB8D2-DEED-42C6-9E71-A538C1B46D3B}" type="presOf" srcId="{97C30D39-D808-424C-A704-E8580B1802B6}" destId="{0752B8F5-5012-4D52-ACD6-1E7CF79A19C6}" srcOrd="1" destOrd="0" presId="urn:microsoft.com/office/officeart/2005/8/layout/hProcess7"/>
    <dgm:cxn modelId="{53AC6E3C-1CB5-473C-BCD8-0FEC800B50BA}" type="presOf" srcId="{A38A8A8E-DA0B-414B-95F9-DB2614FF35C2}" destId="{8FA9C7C3-AC9B-462A-B290-7CD7E95A0E17}" srcOrd="0" destOrd="0" presId="urn:microsoft.com/office/officeart/2005/8/layout/hProcess7"/>
    <dgm:cxn modelId="{BAD066DD-8F11-44A0-9E92-7DFE74BEE264}" type="presOf" srcId="{EA38C6E6-CEC1-4E03-BC7F-428CAFF5D264}" destId="{1AE91EFC-F71A-4082-9B1A-A135B57F1E30}" srcOrd="0" destOrd="0" presId="urn:microsoft.com/office/officeart/2005/8/layout/hProcess7"/>
    <dgm:cxn modelId="{FBA38598-BD86-4ABB-81AD-0F28EED9E64E}" type="presOf" srcId="{101AEE63-B224-4B7A-9E2A-2775BA4106F3}" destId="{1AE91EFC-F71A-4082-9B1A-A135B57F1E30}" srcOrd="0" destOrd="1" presId="urn:microsoft.com/office/officeart/2005/8/layout/hProcess7"/>
    <dgm:cxn modelId="{EF54C18B-1997-456A-B40E-6C512F1086B9}" type="presOf" srcId="{6DDD0ECA-A160-4C05-A55F-56FAC884CF3F}" destId="{F48870F4-1B55-4655-90AA-B7C0B37456BD}" srcOrd="0" destOrd="0" presId="urn:microsoft.com/office/officeart/2005/8/layout/hProcess7"/>
    <dgm:cxn modelId="{0EA3D2DF-2C2A-4310-8C27-0C37B1A30BA3}" type="presOf" srcId="{49346DD3-166B-423E-A8BA-D0934E0E1753}" destId="{0C6A0DDB-4B92-4FD6-9F47-67C89DC3EC55}" srcOrd="0" destOrd="0" presId="urn:microsoft.com/office/officeart/2005/8/layout/hProcess7"/>
    <dgm:cxn modelId="{34541D06-CBFF-4C86-8245-2B2694047610}" srcId="{49346DD3-166B-423E-A8BA-D0934E0E1753}" destId="{97C30D39-D808-424C-A704-E8580B1802B6}" srcOrd="1" destOrd="0" parTransId="{3E37A107-D334-4490-B390-CA411B017174}" sibTransId="{091853D0-1DC6-4BD6-AD2E-5B06AF5EDC6B}"/>
    <dgm:cxn modelId="{9F924B10-96F6-46B2-8410-D8FB0FC70803}" srcId="{0DA95507-B0D1-403A-A207-FCD536D8B7E1}" destId="{4F9F59EB-AF06-445D-994A-E11133AFFCE0}" srcOrd="1" destOrd="0" parTransId="{10AAE371-F0D7-4DCB-9F09-5AC09BBEC359}" sibTransId="{5E77FF41-04CB-497B-BE23-C0B5325227BF}"/>
    <dgm:cxn modelId="{192CB9F2-7CFF-4354-B783-0968E40FCD09}" type="presOf" srcId="{33732EC6-6C1F-49F7-8DB0-D94827BEDB6E}" destId="{3F595807-06F2-4DC9-A92C-6908F98DB501}" srcOrd="0" destOrd="1" presId="urn:microsoft.com/office/officeart/2005/8/layout/hProcess7"/>
    <dgm:cxn modelId="{E08C1F98-DDC6-49D0-AD64-144EE9FB3AA0}" srcId="{97C30D39-D808-424C-A704-E8580B1802B6}" destId="{101AEE63-B224-4B7A-9E2A-2775BA4106F3}" srcOrd="1" destOrd="0" parTransId="{A8E86F9E-BCFE-4846-B313-2F275E368D51}" sibTransId="{9DA1B89A-5496-428C-85A4-2B6EEAEBA8F0}"/>
    <dgm:cxn modelId="{0CB8F3E1-4377-47C7-B6E8-C29446263211}" type="presOf" srcId="{CBB35D12-E19F-4FF9-8F36-0B97F64D5BA6}" destId="{3F595807-06F2-4DC9-A92C-6908F98DB501}" srcOrd="0" destOrd="0" presId="urn:microsoft.com/office/officeart/2005/8/layout/hProcess7"/>
    <dgm:cxn modelId="{D9EED649-C883-4172-ABC3-B9216ABFBB6C}" type="presOf" srcId="{97C30D39-D808-424C-A704-E8580B1802B6}" destId="{1AFCFC9A-47B9-46CD-89E4-1A60E20A373F}" srcOrd="0" destOrd="0" presId="urn:microsoft.com/office/officeart/2005/8/layout/hProcess7"/>
    <dgm:cxn modelId="{00DF209A-6B20-495F-86FB-E3B502675672}" srcId="{6DDD0ECA-A160-4C05-A55F-56FAC884CF3F}" destId="{33732EC6-6C1F-49F7-8DB0-D94827BEDB6E}" srcOrd="1" destOrd="0" parTransId="{01497F87-E6DB-42BF-BAB0-6E7FA194E7C7}" sibTransId="{86740770-70D7-4DC8-BB3C-5A55889F4C45}"/>
    <dgm:cxn modelId="{A7089650-A9B0-47E7-9650-FE11652126B4}" type="presParOf" srcId="{0C6A0DDB-4B92-4FD6-9F47-67C89DC3EC55}" destId="{D042332E-472B-49EC-8353-07D691E180C6}" srcOrd="0" destOrd="0" presId="urn:microsoft.com/office/officeart/2005/8/layout/hProcess7"/>
    <dgm:cxn modelId="{DBC81961-EC28-4A0A-8281-F5B9C9BCA58D}" type="presParOf" srcId="{D042332E-472B-49EC-8353-07D691E180C6}" destId="{DC1ADB05-49BD-40EE-B3D7-9DFD8AE6E32C}" srcOrd="0" destOrd="0" presId="urn:microsoft.com/office/officeart/2005/8/layout/hProcess7"/>
    <dgm:cxn modelId="{046EB989-50B1-4792-943B-3C7F2476BEFC}" type="presParOf" srcId="{D042332E-472B-49EC-8353-07D691E180C6}" destId="{3E22B520-BC5F-47E2-ABEF-59406FBBD89B}" srcOrd="1" destOrd="0" presId="urn:microsoft.com/office/officeart/2005/8/layout/hProcess7"/>
    <dgm:cxn modelId="{98B139D6-6698-466E-A9E2-B6C326A7A698}" type="presParOf" srcId="{D042332E-472B-49EC-8353-07D691E180C6}" destId="{8FA9C7C3-AC9B-462A-B290-7CD7E95A0E17}" srcOrd="2" destOrd="0" presId="urn:microsoft.com/office/officeart/2005/8/layout/hProcess7"/>
    <dgm:cxn modelId="{CB4E00E2-DF76-48B6-A9DD-85F21751B4B0}" type="presParOf" srcId="{0C6A0DDB-4B92-4FD6-9F47-67C89DC3EC55}" destId="{84294AD6-1A2A-4C53-BA9C-8706267B5416}" srcOrd="1" destOrd="0" presId="urn:microsoft.com/office/officeart/2005/8/layout/hProcess7"/>
    <dgm:cxn modelId="{27829FA0-9EFE-44FA-9717-A76D49588A4C}" type="presParOf" srcId="{0C6A0DDB-4B92-4FD6-9F47-67C89DC3EC55}" destId="{9E84374E-4B5D-430B-9C45-DCB84B971D4A}" srcOrd="2" destOrd="0" presId="urn:microsoft.com/office/officeart/2005/8/layout/hProcess7"/>
    <dgm:cxn modelId="{4263E626-DC10-4A9A-B899-92FD5353A455}" type="presParOf" srcId="{9E84374E-4B5D-430B-9C45-DCB84B971D4A}" destId="{033F5C9E-0B7F-4FFE-8A42-F012B6B7ED3B}" srcOrd="0" destOrd="0" presId="urn:microsoft.com/office/officeart/2005/8/layout/hProcess7"/>
    <dgm:cxn modelId="{E4E2E3C6-FB2C-43D5-9696-863E0EE128A0}" type="presParOf" srcId="{9E84374E-4B5D-430B-9C45-DCB84B971D4A}" destId="{74B6A876-CFDC-40A6-B6E8-978701BEC7D0}" srcOrd="1" destOrd="0" presId="urn:microsoft.com/office/officeart/2005/8/layout/hProcess7"/>
    <dgm:cxn modelId="{D9271C42-7E2A-417A-884E-7A8DCFCF4514}" type="presParOf" srcId="{9E84374E-4B5D-430B-9C45-DCB84B971D4A}" destId="{FE872705-CB7B-41D9-8F50-44F9A2DE8818}" srcOrd="2" destOrd="0" presId="urn:microsoft.com/office/officeart/2005/8/layout/hProcess7"/>
    <dgm:cxn modelId="{0515FDA0-35CB-437C-9F79-8FE1B9067E7A}" type="presParOf" srcId="{0C6A0DDB-4B92-4FD6-9F47-67C89DC3EC55}" destId="{E1536D21-5B8A-4A57-ADB0-D39E78582B6A}" srcOrd="3" destOrd="0" presId="urn:microsoft.com/office/officeart/2005/8/layout/hProcess7"/>
    <dgm:cxn modelId="{947CC183-5160-481D-9C25-B0C300B1640F}" type="presParOf" srcId="{0C6A0DDB-4B92-4FD6-9F47-67C89DC3EC55}" destId="{9CF26302-6155-431D-AE27-090D598939B7}" srcOrd="4" destOrd="0" presId="urn:microsoft.com/office/officeart/2005/8/layout/hProcess7"/>
    <dgm:cxn modelId="{31D7D3A9-EB4F-4C5C-BC08-881AF3F5A41B}" type="presParOf" srcId="{9CF26302-6155-431D-AE27-090D598939B7}" destId="{1AFCFC9A-47B9-46CD-89E4-1A60E20A373F}" srcOrd="0" destOrd="0" presId="urn:microsoft.com/office/officeart/2005/8/layout/hProcess7"/>
    <dgm:cxn modelId="{3748A5C0-77D4-4DBF-975A-8E96EA001973}" type="presParOf" srcId="{9CF26302-6155-431D-AE27-090D598939B7}" destId="{0752B8F5-5012-4D52-ACD6-1E7CF79A19C6}" srcOrd="1" destOrd="0" presId="urn:microsoft.com/office/officeart/2005/8/layout/hProcess7"/>
    <dgm:cxn modelId="{EF9644D9-C501-4545-AD41-72BB7B7B730D}" type="presParOf" srcId="{9CF26302-6155-431D-AE27-090D598939B7}" destId="{1AE91EFC-F71A-4082-9B1A-A135B57F1E30}" srcOrd="2" destOrd="0" presId="urn:microsoft.com/office/officeart/2005/8/layout/hProcess7"/>
    <dgm:cxn modelId="{8E83C2EA-785F-4966-8C21-CA59DFF73DCB}" type="presParOf" srcId="{0C6A0DDB-4B92-4FD6-9F47-67C89DC3EC55}" destId="{46FCE004-F121-4924-B039-29705FDF2CD3}" srcOrd="5" destOrd="0" presId="urn:microsoft.com/office/officeart/2005/8/layout/hProcess7"/>
    <dgm:cxn modelId="{842C8F58-0792-464E-94D8-58A4F2C43309}" type="presParOf" srcId="{0C6A0DDB-4B92-4FD6-9F47-67C89DC3EC55}" destId="{268D574E-E235-4D26-9B44-B86D5BA3AE94}" srcOrd="6" destOrd="0" presId="urn:microsoft.com/office/officeart/2005/8/layout/hProcess7"/>
    <dgm:cxn modelId="{2A702187-A4AE-4F9C-9F9E-90CB972133F7}" type="presParOf" srcId="{268D574E-E235-4D26-9B44-B86D5BA3AE94}" destId="{4A5FA33A-74B9-4F9E-B173-07CE1E561CDD}" srcOrd="0" destOrd="0" presId="urn:microsoft.com/office/officeart/2005/8/layout/hProcess7"/>
    <dgm:cxn modelId="{727E21F6-D8D8-4B10-AD09-49BFD0D812AF}" type="presParOf" srcId="{268D574E-E235-4D26-9B44-B86D5BA3AE94}" destId="{62116F5A-0746-4C3B-9723-CAEA59B9E1E7}" srcOrd="1" destOrd="0" presId="urn:microsoft.com/office/officeart/2005/8/layout/hProcess7"/>
    <dgm:cxn modelId="{6CF95CF9-2D68-4752-9E31-342A4D850169}" type="presParOf" srcId="{268D574E-E235-4D26-9B44-B86D5BA3AE94}" destId="{7EE82D62-4886-4E9B-A7AC-91EB3FBBABC5}" srcOrd="2" destOrd="0" presId="urn:microsoft.com/office/officeart/2005/8/layout/hProcess7"/>
    <dgm:cxn modelId="{F867E289-4C71-4EF3-B571-12FA7D242E6E}" type="presParOf" srcId="{0C6A0DDB-4B92-4FD6-9F47-67C89DC3EC55}" destId="{F3A7701D-DBAF-4A03-A8EB-A88189AEF8C9}" srcOrd="7" destOrd="0" presId="urn:microsoft.com/office/officeart/2005/8/layout/hProcess7"/>
    <dgm:cxn modelId="{AF818DB9-7620-4F7E-BD34-4A999EC23881}" type="presParOf" srcId="{0C6A0DDB-4B92-4FD6-9F47-67C89DC3EC55}" destId="{649E7B57-49AF-4931-9E9B-9BCA099E6111}" srcOrd="8" destOrd="0" presId="urn:microsoft.com/office/officeart/2005/8/layout/hProcess7"/>
    <dgm:cxn modelId="{7A179F8F-FB64-4038-BE4F-64DEF1C3C135}" type="presParOf" srcId="{649E7B57-49AF-4931-9E9B-9BCA099E6111}" destId="{F48870F4-1B55-4655-90AA-B7C0B37456BD}" srcOrd="0" destOrd="0" presId="urn:microsoft.com/office/officeart/2005/8/layout/hProcess7"/>
    <dgm:cxn modelId="{C33D7E10-B7DE-441B-A7D4-43C0489F1EF2}" type="presParOf" srcId="{649E7B57-49AF-4931-9E9B-9BCA099E6111}" destId="{36FEE00C-68A2-42C0-B1A6-5F6C12E66717}" srcOrd="1" destOrd="0" presId="urn:microsoft.com/office/officeart/2005/8/layout/hProcess7"/>
    <dgm:cxn modelId="{2C74558F-573B-4822-8EEB-7A3B1107B62B}" type="presParOf" srcId="{649E7B57-49AF-4931-9E9B-9BCA099E6111}" destId="{3F595807-06F2-4DC9-A92C-6908F98DB501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346DD3-166B-423E-A8BA-D0934E0E1753}" type="doc">
      <dgm:prSet loTypeId="urn:microsoft.com/office/officeart/2005/8/layout/hProcess7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s-VE"/>
        </a:p>
      </dgm:t>
    </dgm:pt>
    <dgm:pt modelId="{0DA95507-B0D1-403A-A207-FCD536D8B7E1}">
      <dgm:prSet phldrT="[Texto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VE" dirty="0" smtClean="0"/>
            <a:t>1</a:t>
          </a:r>
          <a:endParaRPr lang="es-VE" dirty="0"/>
        </a:p>
      </dgm:t>
    </dgm:pt>
    <dgm:pt modelId="{76CB2214-351E-4401-861A-83DDF4B1FCCB}" type="parTrans" cxnId="{527512BC-AD96-40FB-9780-882B60857902}">
      <dgm:prSet/>
      <dgm:spPr/>
      <dgm:t>
        <a:bodyPr/>
        <a:lstStyle/>
        <a:p>
          <a:endParaRPr lang="es-VE"/>
        </a:p>
      </dgm:t>
    </dgm:pt>
    <dgm:pt modelId="{CC366663-D000-45C5-A6E4-B56748BB07D7}" type="sibTrans" cxnId="{527512BC-AD96-40FB-9780-882B60857902}">
      <dgm:prSet/>
      <dgm:spPr/>
      <dgm:t>
        <a:bodyPr/>
        <a:lstStyle/>
        <a:p>
          <a:endParaRPr lang="es-VE"/>
        </a:p>
      </dgm:t>
    </dgm:pt>
    <dgm:pt modelId="{4F9F59EB-AF06-445D-994A-E11133AFFCE0}">
      <dgm:prSet phldrT="[Texto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VE" dirty="0" smtClean="0"/>
            <a:t>Obtener el libro</a:t>
          </a:r>
          <a:endParaRPr lang="es-VE" dirty="0"/>
        </a:p>
      </dgm:t>
    </dgm:pt>
    <dgm:pt modelId="{10AAE371-F0D7-4DCB-9F09-5AC09BBEC359}" type="parTrans" cxnId="{9F924B10-96F6-46B2-8410-D8FB0FC70803}">
      <dgm:prSet/>
      <dgm:spPr/>
      <dgm:t>
        <a:bodyPr/>
        <a:lstStyle/>
        <a:p>
          <a:endParaRPr lang="es-VE"/>
        </a:p>
      </dgm:t>
    </dgm:pt>
    <dgm:pt modelId="{5E77FF41-04CB-497B-BE23-C0B5325227BF}" type="sibTrans" cxnId="{9F924B10-96F6-46B2-8410-D8FB0FC70803}">
      <dgm:prSet/>
      <dgm:spPr/>
      <dgm:t>
        <a:bodyPr/>
        <a:lstStyle/>
        <a:p>
          <a:endParaRPr lang="es-VE"/>
        </a:p>
      </dgm:t>
    </dgm:pt>
    <dgm:pt modelId="{101AEE63-B224-4B7A-9E2A-2775BA4106F3}">
      <dgm:prSet phldrT="[Texto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VE" dirty="0" smtClean="0"/>
            <a:t>Ir a la receta</a:t>
          </a:r>
          <a:endParaRPr lang="es-VE" dirty="0"/>
        </a:p>
      </dgm:t>
    </dgm:pt>
    <dgm:pt modelId="{A8E86F9E-BCFE-4846-B313-2F275E368D51}" type="parTrans" cxnId="{E08C1F98-DDC6-49D0-AD64-144EE9FB3AA0}">
      <dgm:prSet/>
      <dgm:spPr/>
      <dgm:t>
        <a:bodyPr/>
        <a:lstStyle/>
        <a:p>
          <a:endParaRPr lang="es-VE"/>
        </a:p>
      </dgm:t>
    </dgm:pt>
    <dgm:pt modelId="{9DA1B89A-5496-428C-85A4-2B6EEAEBA8F0}" type="sibTrans" cxnId="{E08C1F98-DDC6-49D0-AD64-144EE9FB3AA0}">
      <dgm:prSet/>
      <dgm:spPr/>
      <dgm:t>
        <a:bodyPr/>
        <a:lstStyle/>
        <a:p>
          <a:endParaRPr lang="es-VE"/>
        </a:p>
      </dgm:t>
    </dgm:pt>
    <dgm:pt modelId="{6DDD0ECA-A160-4C05-A55F-56FAC884CF3F}">
      <dgm:prSet phldrT="[Texto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VE" dirty="0" smtClean="0"/>
            <a:t>3</a:t>
          </a:r>
          <a:endParaRPr lang="es-VE" dirty="0"/>
        </a:p>
      </dgm:t>
    </dgm:pt>
    <dgm:pt modelId="{AE3ADCD9-67A6-4C87-98F0-0C8B782B1DF2}" type="parTrans" cxnId="{FBA76896-2D34-46A2-8858-591DF0C223A6}">
      <dgm:prSet/>
      <dgm:spPr/>
      <dgm:t>
        <a:bodyPr/>
        <a:lstStyle/>
        <a:p>
          <a:endParaRPr lang="es-VE"/>
        </a:p>
      </dgm:t>
    </dgm:pt>
    <dgm:pt modelId="{5A8094CD-0E31-4D11-9500-16C0FCD0C79D}" type="sibTrans" cxnId="{FBA76896-2D34-46A2-8858-591DF0C223A6}">
      <dgm:prSet/>
      <dgm:spPr/>
      <dgm:t>
        <a:bodyPr/>
        <a:lstStyle/>
        <a:p>
          <a:endParaRPr lang="es-VE"/>
        </a:p>
      </dgm:t>
    </dgm:pt>
    <dgm:pt modelId="{33732EC6-6C1F-49F7-8DB0-D94827BEDB6E}">
      <dgm:prSet phldrT="[Texto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VE" dirty="0" smtClean="0"/>
            <a:t>Leer</a:t>
          </a:r>
          <a:endParaRPr lang="es-VE" dirty="0"/>
        </a:p>
      </dgm:t>
    </dgm:pt>
    <dgm:pt modelId="{01497F87-E6DB-42BF-BAB0-6E7FA194E7C7}" type="parTrans" cxnId="{00DF209A-6B20-495F-86FB-E3B502675672}">
      <dgm:prSet/>
      <dgm:spPr/>
      <dgm:t>
        <a:bodyPr/>
        <a:lstStyle/>
        <a:p>
          <a:endParaRPr lang="es-VE"/>
        </a:p>
      </dgm:t>
    </dgm:pt>
    <dgm:pt modelId="{86740770-70D7-4DC8-BB3C-5A55889F4C45}" type="sibTrans" cxnId="{00DF209A-6B20-495F-86FB-E3B502675672}">
      <dgm:prSet/>
      <dgm:spPr/>
      <dgm:t>
        <a:bodyPr/>
        <a:lstStyle/>
        <a:p>
          <a:endParaRPr lang="es-VE"/>
        </a:p>
      </dgm:t>
    </dgm:pt>
    <dgm:pt modelId="{A38A8A8E-DA0B-414B-95F9-DB2614FF35C2}">
      <dgm:prSet phldrT="[Texto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s-VE" dirty="0"/>
        </a:p>
      </dgm:t>
    </dgm:pt>
    <dgm:pt modelId="{800A9179-FDA0-412A-81F9-26C38A39BBA6}" type="parTrans" cxnId="{80C2FBAD-7D12-4117-AFFB-9D765822EF8C}">
      <dgm:prSet/>
      <dgm:spPr/>
      <dgm:t>
        <a:bodyPr/>
        <a:lstStyle/>
        <a:p>
          <a:endParaRPr lang="es-VE"/>
        </a:p>
      </dgm:t>
    </dgm:pt>
    <dgm:pt modelId="{901A0FAF-04C3-4586-A970-A2F9E539814C}" type="sibTrans" cxnId="{80C2FBAD-7D12-4117-AFFB-9D765822EF8C}">
      <dgm:prSet/>
      <dgm:spPr/>
      <dgm:t>
        <a:bodyPr/>
        <a:lstStyle/>
        <a:p>
          <a:endParaRPr lang="es-VE"/>
        </a:p>
      </dgm:t>
    </dgm:pt>
    <dgm:pt modelId="{EA38C6E6-CEC1-4E03-BC7F-428CAFF5D264}">
      <dgm:prSet phldrT="[Texto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s-VE" dirty="0"/>
        </a:p>
      </dgm:t>
    </dgm:pt>
    <dgm:pt modelId="{7C1E6A00-AD6A-47EB-9D20-B56230359FF6}" type="parTrans" cxnId="{80275E11-C736-4A65-B283-E36FA83E9D69}">
      <dgm:prSet/>
      <dgm:spPr/>
      <dgm:t>
        <a:bodyPr/>
        <a:lstStyle/>
        <a:p>
          <a:endParaRPr lang="es-VE"/>
        </a:p>
      </dgm:t>
    </dgm:pt>
    <dgm:pt modelId="{E05CD6F5-2824-477D-A4BD-C14DFABCA9FF}" type="sibTrans" cxnId="{80275E11-C736-4A65-B283-E36FA83E9D69}">
      <dgm:prSet/>
      <dgm:spPr/>
      <dgm:t>
        <a:bodyPr/>
        <a:lstStyle/>
        <a:p>
          <a:endParaRPr lang="es-VE"/>
        </a:p>
      </dgm:t>
    </dgm:pt>
    <dgm:pt modelId="{CBB35D12-E19F-4FF9-8F36-0B97F64D5BA6}">
      <dgm:prSet phldrT="[Texto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s-VE" dirty="0"/>
        </a:p>
      </dgm:t>
    </dgm:pt>
    <dgm:pt modelId="{DE3DBC17-1DE1-4B04-A561-D76502869AD0}" type="parTrans" cxnId="{3FFAF35F-0F43-485D-9E21-34B48FEDEBA9}">
      <dgm:prSet/>
      <dgm:spPr/>
      <dgm:t>
        <a:bodyPr/>
        <a:lstStyle/>
        <a:p>
          <a:endParaRPr lang="es-VE"/>
        </a:p>
      </dgm:t>
    </dgm:pt>
    <dgm:pt modelId="{143D4529-13F4-43E8-8E15-01007E19F17A}" type="sibTrans" cxnId="{3FFAF35F-0F43-485D-9E21-34B48FEDEBA9}">
      <dgm:prSet/>
      <dgm:spPr/>
      <dgm:t>
        <a:bodyPr/>
        <a:lstStyle/>
        <a:p>
          <a:endParaRPr lang="es-VE"/>
        </a:p>
      </dgm:t>
    </dgm:pt>
    <dgm:pt modelId="{97C30D39-D808-424C-A704-E8580B1802B6}">
      <dgm:prSet phldrT="[Texto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VE" dirty="0" smtClean="0"/>
            <a:t>2</a:t>
          </a:r>
          <a:endParaRPr lang="es-VE" dirty="0"/>
        </a:p>
      </dgm:t>
    </dgm:pt>
    <dgm:pt modelId="{091853D0-1DC6-4BD6-AD2E-5B06AF5EDC6B}" type="sibTrans" cxnId="{34541D06-CBFF-4C86-8245-2B2694047610}">
      <dgm:prSet/>
      <dgm:spPr/>
      <dgm:t>
        <a:bodyPr/>
        <a:lstStyle/>
        <a:p>
          <a:endParaRPr lang="es-VE"/>
        </a:p>
      </dgm:t>
    </dgm:pt>
    <dgm:pt modelId="{3E37A107-D334-4490-B390-CA411B017174}" type="parTrans" cxnId="{34541D06-CBFF-4C86-8245-2B2694047610}">
      <dgm:prSet/>
      <dgm:spPr/>
      <dgm:t>
        <a:bodyPr/>
        <a:lstStyle/>
        <a:p>
          <a:endParaRPr lang="es-VE"/>
        </a:p>
      </dgm:t>
    </dgm:pt>
    <dgm:pt modelId="{0C6A0DDB-4B92-4FD6-9F47-67C89DC3EC55}" type="pres">
      <dgm:prSet presAssocID="{49346DD3-166B-423E-A8BA-D0934E0E175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VE"/>
        </a:p>
      </dgm:t>
    </dgm:pt>
    <dgm:pt modelId="{D042332E-472B-49EC-8353-07D691E180C6}" type="pres">
      <dgm:prSet presAssocID="{0DA95507-B0D1-403A-A207-FCD536D8B7E1}" presName="compositeNode" presStyleCnt="0">
        <dgm:presLayoutVars>
          <dgm:bulletEnabled val="1"/>
        </dgm:presLayoutVars>
      </dgm:prSet>
      <dgm:spPr/>
    </dgm:pt>
    <dgm:pt modelId="{DC1ADB05-49BD-40EE-B3D7-9DFD8AE6E32C}" type="pres">
      <dgm:prSet presAssocID="{0DA95507-B0D1-403A-A207-FCD536D8B7E1}" presName="bgRect" presStyleLbl="node1" presStyleIdx="0" presStyleCnt="3" custLinFactNeighborX="-23" custLinFactNeighborY="-54598"/>
      <dgm:spPr/>
      <dgm:t>
        <a:bodyPr/>
        <a:lstStyle/>
        <a:p>
          <a:endParaRPr lang="es-VE"/>
        </a:p>
      </dgm:t>
    </dgm:pt>
    <dgm:pt modelId="{3E22B520-BC5F-47E2-ABEF-59406FBBD89B}" type="pres">
      <dgm:prSet presAssocID="{0DA95507-B0D1-403A-A207-FCD536D8B7E1}" presName="parentNode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VE"/>
        </a:p>
      </dgm:t>
    </dgm:pt>
    <dgm:pt modelId="{8FA9C7C3-AC9B-462A-B290-7CD7E95A0E17}" type="pres">
      <dgm:prSet presAssocID="{0DA95507-B0D1-403A-A207-FCD536D8B7E1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VE"/>
        </a:p>
      </dgm:t>
    </dgm:pt>
    <dgm:pt modelId="{84294AD6-1A2A-4C53-BA9C-8706267B5416}" type="pres">
      <dgm:prSet presAssocID="{CC366663-D000-45C5-A6E4-B56748BB07D7}" presName="hSp" presStyleCnt="0"/>
      <dgm:spPr/>
    </dgm:pt>
    <dgm:pt modelId="{9E84374E-4B5D-430B-9C45-DCB84B971D4A}" type="pres">
      <dgm:prSet presAssocID="{CC366663-D000-45C5-A6E4-B56748BB07D7}" presName="vProcSp" presStyleCnt="0"/>
      <dgm:spPr/>
    </dgm:pt>
    <dgm:pt modelId="{033F5C9E-0B7F-4FFE-8A42-F012B6B7ED3B}" type="pres">
      <dgm:prSet presAssocID="{CC366663-D000-45C5-A6E4-B56748BB07D7}" presName="vSp1" presStyleCnt="0"/>
      <dgm:spPr/>
    </dgm:pt>
    <dgm:pt modelId="{74B6A876-CFDC-40A6-B6E8-978701BEC7D0}" type="pres">
      <dgm:prSet presAssocID="{CC366663-D000-45C5-A6E4-B56748BB07D7}" presName="simulatedConn" presStyleLbl="solidFgAcc1" presStyleIdx="0" presStyleCnt="2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FE872705-CB7B-41D9-8F50-44F9A2DE8818}" type="pres">
      <dgm:prSet presAssocID="{CC366663-D000-45C5-A6E4-B56748BB07D7}" presName="vSp2" presStyleCnt="0"/>
      <dgm:spPr/>
    </dgm:pt>
    <dgm:pt modelId="{E1536D21-5B8A-4A57-ADB0-D39E78582B6A}" type="pres">
      <dgm:prSet presAssocID="{CC366663-D000-45C5-A6E4-B56748BB07D7}" presName="sibTrans" presStyleCnt="0"/>
      <dgm:spPr/>
    </dgm:pt>
    <dgm:pt modelId="{9CF26302-6155-431D-AE27-090D598939B7}" type="pres">
      <dgm:prSet presAssocID="{97C30D39-D808-424C-A704-E8580B1802B6}" presName="compositeNode" presStyleCnt="0">
        <dgm:presLayoutVars>
          <dgm:bulletEnabled val="1"/>
        </dgm:presLayoutVars>
      </dgm:prSet>
      <dgm:spPr/>
    </dgm:pt>
    <dgm:pt modelId="{1AFCFC9A-47B9-46CD-89E4-1A60E20A373F}" type="pres">
      <dgm:prSet presAssocID="{97C30D39-D808-424C-A704-E8580B1802B6}" presName="bgRect" presStyleLbl="node1" presStyleIdx="1" presStyleCnt="3" custLinFactNeighborX="0" custLinFactNeighborY="20929"/>
      <dgm:spPr/>
      <dgm:t>
        <a:bodyPr/>
        <a:lstStyle/>
        <a:p>
          <a:endParaRPr lang="es-VE"/>
        </a:p>
      </dgm:t>
    </dgm:pt>
    <dgm:pt modelId="{0752B8F5-5012-4D52-ACD6-1E7CF79A19C6}" type="pres">
      <dgm:prSet presAssocID="{97C30D39-D808-424C-A704-E8580B1802B6}" presName="parentNode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VE"/>
        </a:p>
      </dgm:t>
    </dgm:pt>
    <dgm:pt modelId="{1AE91EFC-F71A-4082-9B1A-A135B57F1E30}" type="pres">
      <dgm:prSet presAssocID="{97C30D39-D808-424C-A704-E8580B1802B6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VE"/>
        </a:p>
      </dgm:t>
    </dgm:pt>
    <dgm:pt modelId="{46FCE004-F121-4924-B039-29705FDF2CD3}" type="pres">
      <dgm:prSet presAssocID="{091853D0-1DC6-4BD6-AD2E-5B06AF5EDC6B}" presName="hSp" presStyleCnt="0"/>
      <dgm:spPr/>
    </dgm:pt>
    <dgm:pt modelId="{268D574E-E235-4D26-9B44-B86D5BA3AE94}" type="pres">
      <dgm:prSet presAssocID="{091853D0-1DC6-4BD6-AD2E-5B06AF5EDC6B}" presName="vProcSp" presStyleCnt="0"/>
      <dgm:spPr/>
    </dgm:pt>
    <dgm:pt modelId="{4A5FA33A-74B9-4F9E-B173-07CE1E561CDD}" type="pres">
      <dgm:prSet presAssocID="{091853D0-1DC6-4BD6-AD2E-5B06AF5EDC6B}" presName="vSp1" presStyleCnt="0"/>
      <dgm:spPr/>
    </dgm:pt>
    <dgm:pt modelId="{62116F5A-0746-4C3B-9723-CAEA59B9E1E7}" type="pres">
      <dgm:prSet presAssocID="{091853D0-1DC6-4BD6-AD2E-5B06AF5EDC6B}" presName="simulatedConn" presStyleLbl="solidFgAcc1" presStyleIdx="1" presStyleCnt="2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7EE82D62-4886-4E9B-A7AC-91EB3FBBABC5}" type="pres">
      <dgm:prSet presAssocID="{091853D0-1DC6-4BD6-AD2E-5B06AF5EDC6B}" presName="vSp2" presStyleCnt="0"/>
      <dgm:spPr/>
    </dgm:pt>
    <dgm:pt modelId="{F3A7701D-DBAF-4A03-A8EB-A88189AEF8C9}" type="pres">
      <dgm:prSet presAssocID="{091853D0-1DC6-4BD6-AD2E-5B06AF5EDC6B}" presName="sibTrans" presStyleCnt="0"/>
      <dgm:spPr/>
    </dgm:pt>
    <dgm:pt modelId="{649E7B57-49AF-4931-9E9B-9BCA099E6111}" type="pres">
      <dgm:prSet presAssocID="{6DDD0ECA-A160-4C05-A55F-56FAC884CF3F}" presName="compositeNode" presStyleCnt="0">
        <dgm:presLayoutVars>
          <dgm:bulletEnabled val="1"/>
        </dgm:presLayoutVars>
      </dgm:prSet>
      <dgm:spPr/>
    </dgm:pt>
    <dgm:pt modelId="{F48870F4-1B55-4655-90AA-B7C0B37456BD}" type="pres">
      <dgm:prSet presAssocID="{6DDD0ECA-A160-4C05-A55F-56FAC884CF3F}" presName="bgRect" presStyleLbl="node1" presStyleIdx="2" presStyleCnt="3"/>
      <dgm:spPr/>
      <dgm:t>
        <a:bodyPr/>
        <a:lstStyle/>
        <a:p>
          <a:endParaRPr lang="es-VE"/>
        </a:p>
      </dgm:t>
    </dgm:pt>
    <dgm:pt modelId="{36FEE00C-68A2-42C0-B1A6-5F6C12E66717}" type="pres">
      <dgm:prSet presAssocID="{6DDD0ECA-A160-4C05-A55F-56FAC884CF3F}" presName="parentNode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VE"/>
        </a:p>
      </dgm:t>
    </dgm:pt>
    <dgm:pt modelId="{3F595807-06F2-4DC9-A92C-6908F98DB501}" type="pres">
      <dgm:prSet presAssocID="{6DDD0ECA-A160-4C05-A55F-56FAC884CF3F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VE"/>
        </a:p>
      </dgm:t>
    </dgm:pt>
  </dgm:ptLst>
  <dgm:cxnLst>
    <dgm:cxn modelId="{80573970-A947-47D8-84E3-6E24741A2DB3}" type="presOf" srcId="{A38A8A8E-DA0B-414B-95F9-DB2614FF35C2}" destId="{8FA9C7C3-AC9B-462A-B290-7CD7E95A0E17}" srcOrd="0" destOrd="0" presId="urn:microsoft.com/office/officeart/2005/8/layout/hProcess7"/>
    <dgm:cxn modelId="{DEC8A801-5D1A-448F-8188-F60D2029E7EC}" type="presOf" srcId="{4F9F59EB-AF06-445D-994A-E11133AFFCE0}" destId="{8FA9C7C3-AC9B-462A-B290-7CD7E95A0E17}" srcOrd="0" destOrd="1" presId="urn:microsoft.com/office/officeart/2005/8/layout/hProcess7"/>
    <dgm:cxn modelId="{2C5C796D-5F57-4C83-91E1-116E39426AE7}" type="presOf" srcId="{33732EC6-6C1F-49F7-8DB0-D94827BEDB6E}" destId="{3F595807-06F2-4DC9-A92C-6908F98DB501}" srcOrd="0" destOrd="1" presId="urn:microsoft.com/office/officeart/2005/8/layout/hProcess7"/>
    <dgm:cxn modelId="{FCE2C227-510E-4AA0-8D5A-FEDD53B0A48D}" type="presOf" srcId="{97C30D39-D808-424C-A704-E8580B1802B6}" destId="{1AFCFC9A-47B9-46CD-89E4-1A60E20A373F}" srcOrd="0" destOrd="0" presId="urn:microsoft.com/office/officeart/2005/8/layout/hProcess7"/>
    <dgm:cxn modelId="{9F924B10-96F6-46B2-8410-D8FB0FC70803}" srcId="{0DA95507-B0D1-403A-A207-FCD536D8B7E1}" destId="{4F9F59EB-AF06-445D-994A-E11133AFFCE0}" srcOrd="1" destOrd="0" parTransId="{10AAE371-F0D7-4DCB-9F09-5AC09BBEC359}" sibTransId="{5E77FF41-04CB-497B-BE23-C0B5325227BF}"/>
    <dgm:cxn modelId="{AE0A9A6E-1B16-4116-A742-F1A7B5E29849}" type="presOf" srcId="{0DA95507-B0D1-403A-A207-FCD536D8B7E1}" destId="{DC1ADB05-49BD-40EE-B3D7-9DFD8AE6E32C}" srcOrd="0" destOrd="0" presId="urn:microsoft.com/office/officeart/2005/8/layout/hProcess7"/>
    <dgm:cxn modelId="{7E6B91DF-035C-48FA-9F98-5BDA491EA1EF}" type="presOf" srcId="{97C30D39-D808-424C-A704-E8580B1802B6}" destId="{0752B8F5-5012-4D52-ACD6-1E7CF79A19C6}" srcOrd="1" destOrd="0" presId="urn:microsoft.com/office/officeart/2005/8/layout/hProcess7"/>
    <dgm:cxn modelId="{80275E11-C736-4A65-B283-E36FA83E9D69}" srcId="{97C30D39-D808-424C-A704-E8580B1802B6}" destId="{EA38C6E6-CEC1-4E03-BC7F-428CAFF5D264}" srcOrd="0" destOrd="0" parTransId="{7C1E6A00-AD6A-47EB-9D20-B56230359FF6}" sibTransId="{E05CD6F5-2824-477D-A4BD-C14DFABCA9FF}"/>
    <dgm:cxn modelId="{80C2FBAD-7D12-4117-AFFB-9D765822EF8C}" srcId="{0DA95507-B0D1-403A-A207-FCD536D8B7E1}" destId="{A38A8A8E-DA0B-414B-95F9-DB2614FF35C2}" srcOrd="0" destOrd="0" parTransId="{800A9179-FDA0-412A-81F9-26C38A39BBA6}" sibTransId="{901A0FAF-04C3-4586-A970-A2F9E539814C}"/>
    <dgm:cxn modelId="{E08C1F98-DDC6-49D0-AD64-144EE9FB3AA0}" srcId="{97C30D39-D808-424C-A704-E8580B1802B6}" destId="{101AEE63-B224-4B7A-9E2A-2775BA4106F3}" srcOrd="1" destOrd="0" parTransId="{A8E86F9E-BCFE-4846-B313-2F275E368D51}" sibTransId="{9DA1B89A-5496-428C-85A4-2B6EEAEBA8F0}"/>
    <dgm:cxn modelId="{E762B23D-E89E-4079-93A3-777398810D80}" type="presOf" srcId="{6DDD0ECA-A160-4C05-A55F-56FAC884CF3F}" destId="{F48870F4-1B55-4655-90AA-B7C0B37456BD}" srcOrd="0" destOrd="0" presId="urn:microsoft.com/office/officeart/2005/8/layout/hProcess7"/>
    <dgm:cxn modelId="{8B6AC7E4-C027-4E48-8FD3-99A7F29A9A1B}" type="presOf" srcId="{0DA95507-B0D1-403A-A207-FCD536D8B7E1}" destId="{3E22B520-BC5F-47E2-ABEF-59406FBBD89B}" srcOrd="1" destOrd="0" presId="urn:microsoft.com/office/officeart/2005/8/layout/hProcess7"/>
    <dgm:cxn modelId="{083C9CB0-4037-4C18-9582-79FB61D987DD}" type="presOf" srcId="{EA38C6E6-CEC1-4E03-BC7F-428CAFF5D264}" destId="{1AE91EFC-F71A-4082-9B1A-A135B57F1E30}" srcOrd="0" destOrd="0" presId="urn:microsoft.com/office/officeart/2005/8/layout/hProcess7"/>
    <dgm:cxn modelId="{FBA76896-2D34-46A2-8858-591DF0C223A6}" srcId="{49346DD3-166B-423E-A8BA-D0934E0E1753}" destId="{6DDD0ECA-A160-4C05-A55F-56FAC884CF3F}" srcOrd="2" destOrd="0" parTransId="{AE3ADCD9-67A6-4C87-98F0-0C8B782B1DF2}" sibTransId="{5A8094CD-0E31-4D11-9500-16C0FCD0C79D}"/>
    <dgm:cxn modelId="{00DF209A-6B20-495F-86FB-E3B502675672}" srcId="{6DDD0ECA-A160-4C05-A55F-56FAC884CF3F}" destId="{33732EC6-6C1F-49F7-8DB0-D94827BEDB6E}" srcOrd="1" destOrd="0" parTransId="{01497F87-E6DB-42BF-BAB0-6E7FA194E7C7}" sibTransId="{86740770-70D7-4DC8-BB3C-5A55889F4C45}"/>
    <dgm:cxn modelId="{34541D06-CBFF-4C86-8245-2B2694047610}" srcId="{49346DD3-166B-423E-A8BA-D0934E0E1753}" destId="{97C30D39-D808-424C-A704-E8580B1802B6}" srcOrd="1" destOrd="0" parTransId="{3E37A107-D334-4490-B390-CA411B017174}" sibTransId="{091853D0-1DC6-4BD6-AD2E-5B06AF5EDC6B}"/>
    <dgm:cxn modelId="{F61E1294-52F3-4EB7-9830-DFFF8FE95328}" type="presOf" srcId="{49346DD3-166B-423E-A8BA-D0934E0E1753}" destId="{0C6A0DDB-4B92-4FD6-9F47-67C89DC3EC55}" srcOrd="0" destOrd="0" presId="urn:microsoft.com/office/officeart/2005/8/layout/hProcess7"/>
    <dgm:cxn modelId="{FADDB12E-214B-4AD5-B17C-B52D93407515}" type="presOf" srcId="{CBB35D12-E19F-4FF9-8F36-0B97F64D5BA6}" destId="{3F595807-06F2-4DC9-A92C-6908F98DB501}" srcOrd="0" destOrd="0" presId="urn:microsoft.com/office/officeart/2005/8/layout/hProcess7"/>
    <dgm:cxn modelId="{5479F140-72C4-4AF6-BD1D-D27147B92D1C}" type="presOf" srcId="{6DDD0ECA-A160-4C05-A55F-56FAC884CF3F}" destId="{36FEE00C-68A2-42C0-B1A6-5F6C12E66717}" srcOrd="1" destOrd="0" presId="urn:microsoft.com/office/officeart/2005/8/layout/hProcess7"/>
    <dgm:cxn modelId="{527512BC-AD96-40FB-9780-882B60857902}" srcId="{49346DD3-166B-423E-A8BA-D0934E0E1753}" destId="{0DA95507-B0D1-403A-A207-FCD536D8B7E1}" srcOrd="0" destOrd="0" parTransId="{76CB2214-351E-4401-861A-83DDF4B1FCCB}" sibTransId="{CC366663-D000-45C5-A6E4-B56748BB07D7}"/>
    <dgm:cxn modelId="{3FFAF35F-0F43-485D-9E21-34B48FEDEBA9}" srcId="{6DDD0ECA-A160-4C05-A55F-56FAC884CF3F}" destId="{CBB35D12-E19F-4FF9-8F36-0B97F64D5BA6}" srcOrd="0" destOrd="0" parTransId="{DE3DBC17-1DE1-4B04-A561-D76502869AD0}" sibTransId="{143D4529-13F4-43E8-8E15-01007E19F17A}"/>
    <dgm:cxn modelId="{A2926511-8376-4258-8B5B-9EECBE312F36}" type="presOf" srcId="{101AEE63-B224-4B7A-9E2A-2775BA4106F3}" destId="{1AE91EFC-F71A-4082-9B1A-A135B57F1E30}" srcOrd="0" destOrd="1" presId="urn:microsoft.com/office/officeart/2005/8/layout/hProcess7"/>
    <dgm:cxn modelId="{37D5C696-B9FC-4BA2-BF4A-62B267A2ABF1}" type="presParOf" srcId="{0C6A0DDB-4B92-4FD6-9F47-67C89DC3EC55}" destId="{D042332E-472B-49EC-8353-07D691E180C6}" srcOrd="0" destOrd="0" presId="urn:microsoft.com/office/officeart/2005/8/layout/hProcess7"/>
    <dgm:cxn modelId="{CD3E0A47-4502-4F91-9661-B5B5E0F4D63F}" type="presParOf" srcId="{D042332E-472B-49EC-8353-07D691E180C6}" destId="{DC1ADB05-49BD-40EE-B3D7-9DFD8AE6E32C}" srcOrd="0" destOrd="0" presId="urn:microsoft.com/office/officeart/2005/8/layout/hProcess7"/>
    <dgm:cxn modelId="{8C012FF5-B6EC-4F6F-8AC9-D4AAEA34A253}" type="presParOf" srcId="{D042332E-472B-49EC-8353-07D691E180C6}" destId="{3E22B520-BC5F-47E2-ABEF-59406FBBD89B}" srcOrd="1" destOrd="0" presId="urn:microsoft.com/office/officeart/2005/8/layout/hProcess7"/>
    <dgm:cxn modelId="{90461010-F217-4250-8FBA-7716F1D038F8}" type="presParOf" srcId="{D042332E-472B-49EC-8353-07D691E180C6}" destId="{8FA9C7C3-AC9B-462A-B290-7CD7E95A0E17}" srcOrd="2" destOrd="0" presId="urn:microsoft.com/office/officeart/2005/8/layout/hProcess7"/>
    <dgm:cxn modelId="{2B6A2DCE-993C-4DD0-96AD-5BCC9F9E2B0D}" type="presParOf" srcId="{0C6A0DDB-4B92-4FD6-9F47-67C89DC3EC55}" destId="{84294AD6-1A2A-4C53-BA9C-8706267B5416}" srcOrd="1" destOrd="0" presId="urn:microsoft.com/office/officeart/2005/8/layout/hProcess7"/>
    <dgm:cxn modelId="{39DD5016-9FCB-43CC-A71B-D3F1C8EA78B1}" type="presParOf" srcId="{0C6A0DDB-4B92-4FD6-9F47-67C89DC3EC55}" destId="{9E84374E-4B5D-430B-9C45-DCB84B971D4A}" srcOrd="2" destOrd="0" presId="urn:microsoft.com/office/officeart/2005/8/layout/hProcess7"/>
    <dgm:cxn modelId="{22721D95-93BC-46BA-930C-291D4B6B8245}" type="presParOf" srcId="{9E84374E-4B5D-430B-9C45-DCB84B971D4A}" destId="{033F5C9E-0B7F-4FFE-8A42-F012B6B7ED3B}" srcOrd="0" destOrd="0" presId="urn:microsoft.com/office/officeart/2005/8/layout/hProcess7"/>
    <dgm:cxn modelId="{17A58A4A-CC2F-4D4C-8D66-B0374DF56CE5}" type="presParOf" srcId="{9E84374E-4B5D-430B-9C45-DCB84B971D4A}" destId="{74B6A876-CFDC-40A6-B6E8-978701BEC7D0}" srcOrd="1" destOrd="0" presId="urn:microsoft.com/office/officeart/2005/8/layout/hProcess7"/>
    <dgm:cxn modelId="{89C5B1C9-9568-4129-A738-FA7188A1F9DA}" type="presParOf" srcId="{9E84374E-4B5D-430B-9C45-DCB84B971D4A}" destId="{FE872705-CB7B-41D9-8F50-44F9A2DE8818}" srcOrd="2" destOrd="0" presId="urn:microsoft.com/office/officeart/2005/8/layout/hProcess7"/>
    <dgm:cxn modelId="{C90F700B-7966-4770-8059-3F5205E061B7}" type="presParOf" srcId="{0C6A0DDB-4B92-4FD6-9F47-67C89DC3EC55}" destId="{E1536D21-5B8A-4A57-ADB0-D39E78582B6A}" srcOrd="3" destOrd="0" presId="urn:microsoft.com/office/officeart/2005/8/layout/hProcess7"/>
    <dgm:cxn modelId="{DE1D99C6-90E3-43A9-A60A-A1D136A6EE05}" type="presParOf" srcId="{0C6A0DDB-4B92-4FD6-9F47-67C89DC3EC55}" destId="{9CF26302-6155-431D-AE27-090D598939B7}" srcOrd="4" destOrd="0" presId="urn:microsoft.com/office/officeart/2005/8/layout/hProcess7"/>
    <dgm:cxn modelId="{04A355FE-1529-4108-BFA2-8DE3D6D9D938}" type="presParOf" srcId="{9CF26302-6155-431D-AE27-090D598939B7}" destId="{1AFCFC9A-47B9-46CD-89E4-1A60E20A373F}" srcOrd="0" destOrd="0" presId="urn:microsoft.com/office/officeart/2005/8/layout/hProcess7"/>
    <dgm:cxn modelId="{A816F5FC-6AAE-4571-AE81-8D04D4C992E7}" type="presParOf" srcId="{9CF26302-6155-431D-AE27-090D598939B7}" destId="{0752B8F5-5012-4D52-ACD6-1E7CF79A19C6}" srcOrd="1" destOrd="0" presId="urn:microsoft.com/office/officeart/2005/8/layout/hProcess7"/>
    <dgm:cxn modelId="{326899F1-9471-457C-BD30-6CAEC8B0628C}" type="presParOf" srcId="{9CF26302-6155-431D-AE27-090D598939B7}" destId="{1AE91EFC-F71A-4082-9B1A-A135B57F1E30}" srcOrd="2" destOrd="0" presId="urn:microsoft.com/office/officeart/2005/8/layout/hProcess7"/>
    <dgm:cxn modelId="{B7C48B27-437B-468A-8F42-0575923BD117}" type="presParOf" srcId="{0C6A0DDB-4B92-4FD6-9F47-67C89DC3EC55}" destId="{46FCE004-F121-4924-B039-29705FDF2CD3}" srcOrd="5" destOrd="0" presId="urn:microsoft.com/office/officeart/2005/8/layout/hProcess7"/>
    <dgm:cxn modelId="{483B88D6-20C6-440F-A636-4BFF12E8C3CC}" type="presParOf" srcId="{0C6A0DDB-4B92-4FD6-9F47-67C89DC3EC55}" destId="{268D574E-E235-4D26-9B44-B86D5BA3AE94}" srcOrd="6" destOrd="0" presId="urn:microsoft.com/office/officeart/2005/8/layout/hProcess7"/>
    <dgm:cxn modelId="{25802737-3E73-4D5C-B5FC-FEB71493077D}" type="presParOf" srcId="{268D574E-E235-4D26-9B44-B86D5BA3AE94}" destId="{4A5FA33A-74B9-4F9E-B173-07CE1E561CDD}" srcOrd="0" destOrd="0" presId="urn:microsoft.com/office/officeart/2005/8/layout/hProcess7"/>
    <dgm:cxn modelId="{1248854A-35D7-4113-B095-B5EDB05210F4}" type="presParOf" srcId="{268D574E-E235-4D26-9B44-B86D5BA3AE94}" destId="{62116F5A-0746-4C3B-9723-CAEA59B9E1E7}" srcOrd="1" destOrd="0" presId="urn:microsoft.com/office/officeart/2005/8/layout/hProcess7"/>
    <dgm:cxn modelId="{32A6B0E0-0278-4A8A-A8CD-11528D6D4DCD}" type="presParOf" srcId="{268D574E-E235-4D26-9B44-B86D5BA3AE94}" destId="{7EE82D62-4886-4E9B-A7AC-91EB3FBBABC5}" srcOrd="2" destOrd="0" presId="urn:microsoft.com/office/officeart/2005/8/layout/hProcess7"/>
    <dgm:cxn modelId="{4F7D26F9-6D73-4BD4-99E5-3997E431A150}" type="presParOf" srcId="{0C6A0DDB-4B92-4FD6-9F47-67C89DC3EC55}" destId="{F3A7701D-DBAF-4A03-A8EB-A88189AEF8C9}" srcOrd="7" destOrd="0" presId="urn:microsoft.com/office/officeart/2005/8/layout/hProcess7"/>
    <dgm:cxn modelId="{C1B7FA4D-218F-4F06-B5F1-3671CF104FB6}" type="presParOf" srcId="{0C6A0DDB-4B92-4FD6-9F47-67C89DC3EC55}" destId="{649E7B57-49AF-4931-9E9B-9BCA099E6111}" srcOrd="8" destOrd="0" presId="urn:microsoft.com/office/officeart/2005/8/layout/hProcess7"/>
    <dgm:cxn modelId="{833742FE-BA59-42CF-A5C1-696A6B923B32}" type="presParOf" srcId="{649E7B57-49AF-4931-9E9B-9BCA099E6111}" destId="{F48870F4-1B55-4655-90AA-B7C0B37456BD}" srcOrd="0" destOrd="0" presId="urn:microsoft.com/office/officeart/2005/8/layout/hProcess7"/>
    <dgm:cxn modelId="{AE16B585-2D6F-4B89-8E79-F982096E1C2E}" type="presParOf" srcId="{649E7B57-49AF-4931-9E9B-9BCA099E6111}" destId="{36FEE00C-68A2-42C0-B1A6-5F6C12E66717}" srcOrd="1" destOrd="0" presId="urn:microsoft.com/office/officeart/2005/8/layout/hProcess7"/>
    <dgm:cxn modelId="{3F34ED7A-98DF-437F-8066-26B266EEC603}" type="presParOf" srcId="{649E7B57-49AF-4931-9E9B-9BCA099E6111}" destId="{3F595807-06F2-4DC9-A92C-6908F98DB501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ADB05-49BD-40EE-B3D7-9DFD8AE6E32C}">
      <dsp:nvSpPr>
        <dsp:cNvPr id="0" name=""/>
        <dsp:cNvSpPr/>
      </dsp:nvSpPr>
      <dsp:spPr>
        <a:xfrm>
          <a:off x="749" y="0"/>
          <a:ext cx="3226221" cy="1182201"/>
        </a:xfrm>
        <a:prstGeom prst="roundRect">
          <a:avLst>
            <a:gd name="adj" fmla="val 5000"/>
          </a:avLst>
        </a:prstGeom>
        <a:gradFill rotWithShape="1">
          <a:gsLst>
            <a:gs pos="0">
              <a:schemeClr val="dk1">
                <a:tint val="94000"/>
                <a:satMod val="105000"/>
                <a:lumMod val="102000"/>
              </a:schemeClr>
            </a:gs>
            <a:gs pos="100000">
              <a:schemeClr val="dk1"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0" tIns="137160" rIns="177800" bIns="0" numCol="1" spcCol="1270" anchor="t" anchorCtr="0">
          <a:noAutofit/>
        </a:bodyPr>
        <a:lstStyle/>
        <a:p>
          <a:pPr lvl="0" algn="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VE" sz="4000" kern="1200" dirty="0" smtClean="0"/>
            <a:t>1</a:t>
          </a:r>
          <a:endParaRPr lang="es-VE" sz="4000" kern="1200" dirty="0"/>
        </a:p>
      </dsp:txBody>
      <dsp:txXfrm rot="16200000">
        <a:off x="-161330" y="162080"/>
        <a:ext cx="969404" cy="645244"/>
      </dsp:txXfrm>
    </dsp:sp>
    <dsp:sp modelId="{8FA9C7C3-AC9B-462A-B290-7CD7E95A0E17}">
      <dsp:nvSpPr>
        <dsp:cNvPr id="0" name=""/>
        <dsp:cNvSpPr/>
      </dsp:nvSpPr>
      <dsp:spPr>
        <a:xfrm>
          <a:off x="645994" y="0"/>
          <a:ext cx="2403535" cy="1182201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0" tIns="78867" rIns="0" bIns="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VE" sz="2300" kern="1200" dirty="0"/>
        </a:p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VE" sz="2300" kern="1200" dirty="0" smtClean="0"/>
            <a:t>Preprocesamiento</a:t>
          </a:r>
        </a:p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VE" sz="2300" kern="1200" dirty="0" smtClean="0"/>
            <a:t>(Acondicionamiento)</a:t>
          </a:r>
          <a:endParaRPr lang="es-VE" sz="2300" kern="1200" dirty="0"/>
        </a:p>
      </dsp:txBody>
      <dsp:txXfrm>
        <a:off x="645994" y="0"/>
        <a:ext cx="2403535" cy="1182201"/>
      </dsp:txXfrm>
    </dsp:sp>
    <dsp:sp modelId="{1AFCFC9A-47B9-46CD-89E4-1A60E20A373F}">
      <dsp:nvSpPr>
        <dsp:cNvPr id="0" name=""/>
        <dsp:cNvSpPr/>
      </dsp:nvSpPr>
      <dsp:spPr>
        <a:xfrm>
          <a:off x="3339889" y="0"/>
          <a:ext cx="3226221" cy="1182201"/>
        </a:xfrm>
        <a:prstGeom prst="roundRect">
          <a:avLst>
            <a:gd name="adj" fmla="val 5000"/>
          </a:avLst>
        </a:prstGeom>
        <a:gradFill rotWithShape="1">
          <a:gsLst>
            <a:gs pos="0">
              <a:schemeClr val="dk1">
                <a:tint val="94000"/>
                <a:satMod val="105000"/>
                <a:lumMod val="102000"/>
              </a:schemeClr>
            </a:gs>
            <a:gs pos="100000">
              <a:schemeClr val="dk1"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0" tIns="137160" rIns="177800" bIns="0" numCol="1" spcCol="1270" anchor="t" anchorCtr="0">
          <a:noAutofit/>
        </a:bodyPr>
        <a:lstStyle/>
        <a:p>
          <a:pPr lvl="0" algn="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VE" sz="4000" kern="1200" dirty="0" smtClean="0"/>
            <a:t>2</a:t>
          </a:r>
          <a:endParaRPr lang="es-VE" sz="4000" kern="1200" dirty="0"/>
        </a:p>
      </dsp:txBody>
      <dsp:txXfrm rot="16200000">
        <a:off x="3177808" y="162080"/>
        <a:ext cx="969404" cy="645244"/>
      </dsp:txXfrm>
    </dsp:sp>
    <dsp:sp modelId="{74B6A876-CFDC-40A6-B6E8-978701BEC7D0}">
      <dsp:nvSpPr>
        <dsp:cNvPr id="0" name=""/>
        <dsp:cNvSpPr/>
      </dsp:nvSpPr>
      <dsp:spPr>
        <a:xfrm rot="5400000">
          <a:off x="3269137" y="771669"/>
          <a:ext cx="173766" cy="483933"/>
        </a:xfrm>
        <a:prstGeom prst="flowChartExtract">
          <a:avLst/>
        </a:prstGeom>
        <a:solidFill>
          <a:schemeClr val="lt1"/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1AE91EFC-F71A-4082-9B1A-A135B57F1E30}">
      <dsp:nvSpPr>
        <dsp:cNvPr id="0" name=""/>
        <dsp:cNvSpPr/>
      </dsp:nvSpPr>
      <dsp:spPr>
        <a:xfrm>
          <a:off x="3985133" y="0"/>
          <a:ext cx="2403535" cy="1182201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0" tIns="78867" rIns="0" bIns="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VE" sz="2300" kern="1200" dirty="0"/>
        </a:p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VE" sz="2300" kern="1200" dirty="0" smtClean="0"/>
            <a:t>Procesamiento</a:t>
          </a:r>
          <a:endParaRPr lang="es-VE" sz="2300" kern="1200" dirty="0"/>
        </a:p>
      </dsp:txBody>
      <dsp:txXfrm>
        <a:off x="3985133" y="0"/>
        <a:ext cx="2403535" cy="1182201"/>
      </dsp:txXfrm>
    </dsp:sp>
    <dsp:sp modelId="{F48870F4-1B55-4655-90AA-B7C0B37456BD}">
      <dsp:nvSpPr>
        <dsp:cNvPr id="0" name=""/>
        <dsp:cNvSpPr/>
      </dsp:nvSpPr>
      <dsp:spPr>
        <a:xfrm>
          <a:off x="6679028" y="0"/>
          <a:ext cx="3226221" cy="1182201"/>
        </a:xfrm>
        <a:prstGeom prst="roundRect">
          <a:avLst>
            <a:gd name="adj" fmla="val 5000"/>
          </a:avLst>
        </a:prstGeom>
        <a:gradFill rotWithShape="1">
          <a:gsLst>
            <a:gs pos="0">
              <a:schemeClr val="dk1">
                <a:tint val="94000"/>
                <a:satMod val="105000"/>
                <a:lumMod val="102000"/>
              </a:schemeClr>
            </a:gs>
            <a:gs pos="100000">
              <a:schemeClr val="dk1"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0" tIns="137160" rIns="177800" bIns="0" numCol="1" spcCol="1270" anchor="t" anchorCtr="0">
          <a:noAutofit/>
        </a:bodyPr>
        <a:lstStyle/>
        <a:p>
          <a:pPr lvl="0" algn="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VE" sz="4000" kern="1200" dirty="0" smtClean="0"/>
            <a:t>3</a:t>
          </a:r>
          <a:endParaRPr lang="es-VE" sz="4000" kern="1200" dirty="0"/>
        </a:p>
      </dsp:txBody>
      <dsp:txXfrm rot="16200000">
        <a:off x="6516948" y="162080"/>
        <a:ext cx="969404" cy="645244"/>
      </dsp:txXfrm>
    </dsp:sp>
    <dsp:sp modelId="{62116F5A-0746-4C3B-9723-CAEA59B9E1E7}">
      <dsp:nvSpPr>
        <dsp:cNvPr id="0" name=""/>
        <dsp:cNvSpPr/>
      </dsp:nvSpPr>
      <dsp:spPr>
        <a:xfrm rot="5400000">
          <a:off x="6608276" y="771669"/>
          <a:ext cx="173766" cy="483933"/>
        </a:xfrm>
        <a:prstGeom prst="flowChartExtract">
          <a:avLst/>
        </a:prstGeom>
        <a:solidFill>
          <a:schemeClr val="lt1"/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3F595807-06F2-4DC9-A92C-6908F98DB501}">
      <dsp:nvSpPr>
        <dsp:cNvPr id="0" name=""/>
        <dsp:cNvSpPr/>
      </dsp:nvSpPr>
      <dsp:spPr>
        <a:xfrm>
          <a:off x="7324272" y="0"/>
          <a:ext cx="2403535" cy="1182201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0" tIns="78867" rIns="0" bIns="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VE" sz="2300" kern="1200" dirty="0"/>
        </a:p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VE" sz="2300" kern="1200" dirty="0" smtClean="0"/>
            <a:t>Análisis</a:t>
          </a:r>
          <a:endParaRPr lang="es-VE" sz="2300" kern="1200" dirty="0"/>
        </a:p>
      </dsp:txBody>
      <dsp:txXfrm>
        <a:off x="7324272" y="0"/>
        <a:ext cx="2403535" cy="11822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ADB05-49BD-40EE-B3D7-9DFD8AE6E32C}">
      <dsp:nvSpPr>
        <dsp:cNvPr id="0" name=""/>
        <dsp:cNvSpPr/>
      </dsp:nvSpPr>
      <dsp:spPr>
        <a:xfrm>
          <a:off x="749" y="0"/>
          <a:ext cx="3226221" cy="1182201"/>
        </a:xfrm>
        <a:prstGeom prst="roundRect">
          <a:avLst>
            <a:gd name="adj" fmla="val 5000"/>
          </a:avLst>
        </a:prstGeom>
        <a:gradFill rotWithShape="1">
          <a:gsLst>
            <a:gs pos="0">
              <a:schemeClr val="dk1">
                <a:tint val="94000"/>
                <a:satMod val="105000"/>
                <a:lumMod val="102000"/>
              </a:schemeClr>
            </a:gs>
            <a:gs pos="100000">
              <a:schemeClr val="dk1"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0" tIns="137160" rIns="177800" bIns="0" numCol="1" spcCol="1270" anchor="t" anchorCtr="0">
          <a:noAutofit/>
        </a:bodyPr>
        <a:lstStyle/>
        <a:p>
          <a:pPr lvl="0" algn="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VE" sz="4000" kern="1200" dirty="0" smtClean="0"/>
            <a:t>1</a:t>
          </a:r>
          <a:endParaRPr lang="es-VE" sz="4000" kern="1200" dirty="0"/>
        </a:p>
      </dsp:txBody>
      <dsp:txXfrm rot="16200000">
        <a:off x="-161330" y="162080"/>
        <a:ext cx="969404" cy="645244"/>
      </dsp:txXfrm>
    </dsp:sp>
    <dsp:sp modelId="{8FA9C7C3-AC9B-462A-B290-7CD7E95A0E17}">
      <dsp:nvSpPr>
        <dsp:cNvPr id="0" name=""/>
        <dsp:cNvSpPr/>
      </dsp:nvSpPr>
      <dsp:spPr>
        <a:xfrm>
          <a:off x="645994" y="0"/>
          <a:ext cx="2403535" cy="1182201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0" tIns="78867" rIns="0" bIns="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VE" sz="2300" kern="1200" dirty="0"/>
        </a:p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VE" sz="2300" kern="1200" dirty="0" smtClean="0"/>
            <a:t>Preprocesamiento</a:t>
          </a:r>
        </a:p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VE" sz="2300" kern="1200" dirty="0" smtClean="0"/>
            <a:t>(Acondicionamiento)</a:t>
          </a:r>
          <a:endParaRPr lang="es-VE" sz="2300" kern="1200" dirty="0"/>
        </a:p>
      </dsp:txBody>
      <dsp:txXfrm>
        <a:off x="645994" y="0"/>
        <a:ext cx="2403535" cy="1182201"/>
      </dsp:txXfrm>
    </dsp:sp>
    <dsp:sp modelId="{1AFCFC9A-47B9-46CD-89E4-1A60E20A373F}">
      <dsp:nvSpPr>
        <dsp:cNvPr id="0" name=""/>
        <dsp:cNvSpPr/>
      </dsp:nvSpPr>
      <dsp:spPr>
        <a:xfrm>
          <a:off x="3339889" y="0"/>
          <a:ext cx="3226221" cy="1182201"/>
        </a:xfrm>
        <a:prstGeom prst="roundRect">
          <a:avLst>
            <a:gd name="adj" fmla="val 5000"/>
          </a:avLst>
        </a:prstGeom>
        <a:gradFill rotWithShape="1">
          <a:gsLst>
            <a:gs pos="0">
              <a:schemeClr val="dk1">
                <a:tint val="94000"/>
                <a:satMod val="105000"/>
                <a:lumMod val="102000"/>
              </a:schemeClr>
            </a:gs>
            <a:gs pos="100000">
              <a:schemeClr val="dk1"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0" tIns="137160" rIns="177800" bIns="0" numCol="1" spcCol="1270" anchor="t" anchorCtr="0">
          <a:noAutofit/>
        </a:bodyPr>
        <a:lstStyle/>
        <a:p>
          <a:pPr lvl="0" algn="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VE" sz="4000" kern="1200" dirty="0" smtClean="0"/>
            <a:t>2</a:t>
          </a:r>
          <a:endParaRPr lang="es-VE" sz="4000" kern="1200" dirty="0"/>
        </a:p>
      </dsp:txBody>
      <dsp:txXfrm rot="16200000">
        <a:off x="3177808" y="162080"/>
        <a:ext cx="969404" cy="645244"/>
      </dsp:txXfrm>
    </dsp:sp>
    <dsp:sp modelId="{74B6A876-CFDC-40A6-B6E8-978701BEC7D0}">
      <dsp:nvSpPr>
        <dsp:cNvPr id="0" name=""/>
        <dsp:cNvSpPr/>
      </dsp:nvSpPr>
      <dsp:spPr>
        <a:xfrm rot="5400000">
          <a:off x="3269137" y="771669"/>
          <a:ext cx="173766" cy="483933"/>
        </a:xfrm>
        <a:prstGeom prst="flowChartExtract">
          <a:avLst/>
        </a:prstGeom>
        <a:solidFill>
          <a:schemeClr val="lt1"/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1AE91EFC-F71A-4082-9B1A-A135B57F1E30}">
      <dsp:nvSpPr>
        <dsp:cNvPr id="0" name=""/>
        <dsp:cNvSpPr/>
      </dsp:nvSpPr>
      <dsp:spPr>
        <a:xfrm>
          <a:off x="3985133" y="0"/>
          <a:ext cx="2403535" cy="1182201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0" tIns="78867" rIns="0" bIns="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VE" sz="2300" kern="1200" dirty="0"/>
        </a:p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VE" sz="2300" kern="1200" dirty="0" smtClean="0"/>
            <a:t>Procesamiento</a:t>
          </a:r>
          <a:endParaRPr lang="es-VE" sz="2300" kern="1200" dirty="0"/>
        </a:p>
      </dsp:txBody>
      <dsp:txXfrm>
        <a:off x="3985133" y="0"/>
        <a:ext cx="2403535" cy="1182201"/>
      </dsp:txXfrm>
    </dsp:sp>
    <dsp:sp modelId="{F48870F4-1B55-4655-90AA-B7C0B37456BD}">
      <dsp:nvSpPr>
        <dsp:cNvPr id="0" name=""/>
        <dsp:cNvSpPr/>
      </dsp:nvSpPr>
      <dsp:spPr>
        <a:xfrm>
          <a:off x="6679028" y="0"/>
          <a:ext cx="3226221" cy="1182201"/>
        </a:xfrm>
        <a:prstGeom prst="roundRect">
          <a:avLst>
            <a:gd name="adj" fmla="val 5000"/>
          </a:avLst>
        </a:prstGeom>
        <a:gradFill rotWithShape="1">
          <a:gsLst>
            <a:gs pos="0">
              <a:schemeClr val="dk1">
                <a:tint val="94000"/>
                <a:satMod val="105000"/>
                <a:lumMod val="102000"/>
              </a:schemeClr>
            </a:gs>
            <a:gs pos="100000">
              <a:schemeClr val="dk1"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0" tIns="137160" rIns="177800" bIns="0" numCol="1" spcCol="1270" anchor="t" anchorCtr="0">
          <a:noAutofit/>
        </a:bodyPr>
        <a:lstStyle/>
        <a:p>
          <a:pPr lvl="0" algn="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VE" sz="4000" kern="1200" dirty="0" smtClean="0"/>
            <a:t>3</a:t>
          </a:r>
          <a:endParaRPr lang="es-VE" sz="4000" kern="1200" dirty="0"/>
        </a:p>
      </dsp:txBody>
      <dsp:txXfrm rot="16200000">
        <a:off x="6516948" y="162080"/>
        <a:ext cx="969404" cy="645244"/>
      </dsp:txXfrm>
    </dsp:sp>
    <dsp:sp modelId="{62116F5A-0746-4C3B-9723-CAEA59B9E1E7}">
      <dsp:nvSpPr>
        <dsp:cNvPr id="0" name=""/>
        <dsp:cNvSpPr/>
      </dsp:nvSpPr>
      <dsp:spPr>
        <a:xfrm rot="5400000">
          <a:off x="6608276" y="771669"/>
          <a:ext cx="173766" cy="483933"/>
        </a:xfrm>
        <a:prstGeom prst="flowChartExtract">
          <a:avLst/>
        </a:prstGeom>
        <a:solidFill>
          <a:schemeClr val="lt1"/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3F595807-06F2-4DC9-A92C-6908F98DB501}">
      <dsp:nvSpPr>
        <dsp:cNvPr id="0" name=""/>
        <dsp:cNvSpPr/>
      </dsp:nvSpPr>
      <dsp:spPr>
        <a:xfrm>
          <a:off x="7324272" y="0"/>
          <a:ext cx="2403535" cy="1182201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0" tIns="78867" rIns="0" bIns="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VE" sz="2300" kern="1200" dirty="0"/>
        </a:p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VE" sz="2300" kern="1200" dirty="0" smtClean="0"/>
            <a:t>Análisis</a:t>
          </a:r>
          <a:endParaRPr lang="es-VE" sz="2300" kern="1200" dirty="0"/>
        </a:p>
      </dsp:txBody>
      <dsp:txXfrm>
        <a:off x="7324272" y="0"/>
        <a:ext cx="2403535" cy="11822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ADB05-49BD-40EE-B3D7-9DFD8AE6E32C}">
      <dsp:nvSpPr>
        <dsp:cNvPr id="0" name=""/>
        <dsp:cNvSpPr/>
      </dsp:nvSpPr>
      <dsp:spPr>
        <a:xfrm>
          <a:off x="7" y="0"/>
          <a:ext cx="3226221" cy="1182201"/>
        </a:xfrm>
        <a:prstGeom prst="roundRect">
          <a:avLst>
            <a:gd name="adj" fmla="val 5000"/>
          </a:avLst>
        </a:prstGeom>
        <a:gradFill rotWithShape="1">
          <a:gsLst>
            <a:gs pos="0">
              <a:schemeClr val="dk1">
                <a:tint val="94000"/>
                <a:satMod val="105000"/>
                <a:lumMod val="102000"/>
              </a:schemeClr>
            </a:gs>
            <a:gs pos="100000">
              <a:schemeClr val="dk1"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0" tIns="137160" rIns="177800" bIns="0" numCol="1" spcCol="1270" anchor="t" anchorCtr="0">
          <a:noAutofit/>
        </a:bodyPr>
        <a:lstStyle/>
        <a:p>
          <a:pPr lvl="0" algn="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VE" sz="4000" kern="1200" dirty="0" smtClean="0"/>
            <a:t>1</a:t>
          </a:r>
          <a:endParaRPr lang="es-VE" sz="4000" kern="1200" dirty="0"/>
        </a:p>
      </dsp:txBody>
      <dsp:txXfrm rot="16200000">
        <a:off x="-162072" y="162080"/>
        <a:ext cx="969404" cy="645244"/>
      </dsp:txXfrm>
    </dsp:sp>
    <dsp:sp modelId="{8FA9C7C3-AC9B-462A-B290-7CD7E95A0E17}">
      <dsp:nvSpPr>
        <dsp:cNvPr id="0" name=""/>
        <dsp:cNvSpPr/>
      </dsp:nvSpPr>
      <dsp:spPr>
        <a:xfrm>
          <a:off x="645252" y="0"/>
          <a:ext cx="2403535" cy="1182201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0" tIns="99441" rIns="0" bIns="0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VE" sz="2900" kern="1200" dirty="0"/>
        </a:p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VE" sz="2900" kern="1200" dirty="0" smtClean="0"/>
            <a:t>Obtener el libro</a:t>
          </a:r>
          <a:endParaRPr lang="es-VE" sz="2900" kern="1200" dirty="0"/>
        </a:p>
      </dsp:txBody>
      <dsp:txXfrm>
        <a:off x="645252" y="0"/>
        <a:ext cx="2403535" cy="1182201"/>
      </dsp:txXfrm>
    </dsp:sp>
    <dsp:sp modelId="{1AFCFC9A-47B9-46CD-89E4-1A60E20A373F}">
      <dsp:nvSpPr>
        <dsp:cNvPr id="0" name=""/>
        <dsp:cNvSpPr/>
      </dsp:nvSpPr>
      <dsp:spPr>
        <a:xfrm>
          <a:off x="3339889" y="0"/>
          <a:ext cx="3226221" cy="1182201"/>
        </a:xfrm>
        <a:prstGeom prst="roundRect">
          <a:avLst>
            <a:gd name="adj" fmla="val 5000"/>
          </a:avLst>
        </a:prstGeom>
        <a:gradFill rotWithShape="1">
          <a:gsLst>
            <a:gs pos="0">
              <a:schemeClr val="dk1">
                <a:tint val="94000"/>
                <a:satMod val="105000"/>
                <a:lumMod val="102000"/>
              </a:schemeClr>
            </a:gs>
            <a:gs pos="100000">
              <a:schemeClr val="dk1"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0" tIns="137160" rIns="177800" bIns="0" numCol="1" spcCol="1270" anchor="t" anchorCtr="0">
          <a:noAutofit/>
        </a:bodyPr>
        <a:lstStyle/>
        <a:p>
          <a:pPr lvl="0" algn="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VE" sz="4000" kern="1200" dirty="0" smtClean="0"/>
            <a:t>2</a:t>
          </a:r>
          <a:endParaRPr lang="es-VE" sz="4000" kern="1200" dirty="0"/>
        </a:p>
      </dsp:txBody>
      <dsp:txXfrm rot="16200000">
        <a:off x="3177808" y="162080"/>
        <a:ext cx="969404" cy="645244"/>
      </dsp:txXfrm>
    </dsp:sp>
    <dsp:sp modelId="{74B6A876-CFDC-40A6-B6E8-978701BEC7D0}">
      <dsp:nvSpPr>
        <dsp:cNvPr id="0" name=""/>
        <dsp:cNvSpPr/>
      </dsp:nvSpPr>
      <dsp:spPr>
        <a:xfrm rot="5400000">
          <a:off x="3269137" y="771669"/>
          <a:ext cx="173766" cy="483933"/>
        </a:xfrm>
        <a:prstGeom prst="flowChartExtract">
          <a:avLst/>
        </a:prstGeom>
        <a:solidFill>
          <a:schemeClr val="lt1"/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1AE91EFC-F71A-4082-9B1A-A135B57F1E30}">
      <dsp:nvSpPr>
        <dsp:cNvPr id="0" name=""/>
        <dsp:cNvSpPr/>
      </dsp:nvSpPr>
      <dsp:spPr>
        <a:xfrm>
          <a:off x="3985133" y="0"/>
          <a:ext cx="2403535" cy="1182201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0" tIns="99441" rIns="0" bIns="0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VE" sz="2900" kern="1200" dirty="0"/>
        </a:p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VE" sz="2900" kern="1200" dirty="0" smtClean="0"/>
            <a:t>Ir a la receta</a:t>
          </a:r>
          <a:endParaRPr lang="es-VE" sz="2900" kern="1200" dirty="0"/>
        </a:p>
      </dsp:txBody>
      <dsp:txXfrm>
        <a:off x="3985133" y="0"/>
        <a:ext cx="2403535" cy="1182201"/>
      </dsp:txXfrm>
    </dsp:sp>
    <dsp:sp modelId="{F48870F4-1B55-4655-90AA-B7C0B37456BD}">
      <dsp:nvSpPr>
        <dsp:cNvPr id="0" name=""/>
        <dsp:cNvSpPr/>
      </dsp:nvSpPr>
      <dsp:spPr>
        <a:xfrm>
          <a:off x="6679028" y="0"/>
          <a:ext cx="3226221" cy="1182201"/>
        </a:xfrm>
        <a:prstGeom prst="roundRect">
          <a:avLst>
            <a:gd name="adj" fmla="val 5000"/>
          </a:avLst>
        </a:prstGeom>
        <a:gradFill rotWithShape="1">
          <a:gsLst>
            <a:gs pos="0">
              <a:schemeClr val="dk1">
                <a:tint val="94000"/>
                <a:satMod val="105000"/>
                <a:lumMod val="102000"/>
              </a:schemeClr>
            </a:gs>
            <a:gs pos="100000">
              <a:schemeClr val="dk1"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0" tIns="137160" rIns="177800" bIns="0" numCol="1" spcCol="1270" anchor="t" anchorCtr="0">
          <a:noAutofit/>
        </a:bodyPr>
        <a:lstStyle/>
        <a:p>
          <a:pPr lvl="0" algn="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VE" sz="4000" kern="1200" dirty="0" smtClean="0"/>
            <a:t>3</a:t>
          </a:r>
          <a:endParaRPr lang="es-VE" sz="4000" kern="1200" dirty="0"/>
        </a:p>
      </dsp:txBody>
      <dsp:txXfrm rot="16200000">
        <a:off x="6516948" y="162080"/>
        <a:ext cx="969404" cy="645244"/>
      </dsp:txXfrm>
    </dsp:sp>
    <dsp:sp modelId="{62116F5A-0746-4C3B-9723-CAEA59B9E1E7}">
      <dsp:nvSpPr>
        <dsp:cNvPr id="0" name=""/>
        <dsp:cNvSpPr/>
      </dsp:nvSpPr>
      <dsp:spPr>
        <a:xfrm rot="5400000">
          <a:off x="6608276" y="771669"/>
          <a:ext cx="173766" cy="483933"/>
        </a:xfrm>
        <a:prstGeom prst="flowChartExtract">
          <a:avLst/>
        </a:prstGeom>
        <a:solidFill>
          <a:schemeClr val="lt1"/>
        </a:solid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3F595807-06F2-4DC9-A92C-6908F98DB501}">
      <dsp:nvSpPr>
        <dsp:cNvPr id="0" name=""/>
        <dsp:cNvSpPr/>
      </dsp:nvSpPr>
      <dsp:spPr>
        <a:xfrm>
          <a:off x="7324272" y="0"/>
          <a:ext cx="2403535" cy="1182201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0" tIns="99441" rIns="0" bIns="0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VE" sz="2900" kern="1200" dirty="0"/>
        </a:p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VE" sz="2900" kern="1200" dirty="0" smtClean="0"/>
            <a:t>Leer</a:t>
          </a:r>
          <a:endParaRPr lang="es-VE" sz="2900" kern="1200" dirty="0"/>
        </a:p>
      </dsp:txBody>
      <dsp:txXfrm>
        <a:off x="7324272" y="0"/>
        <a:ext cx="2403535" cy="11822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7" Type="http://schemas.openxmlformats.org/officeDocument/2006/relationships/image" Target="../media/image14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gi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69020" y="2097780"/>
            <a:ext cx="9806381" cy="2387600"/>
          </a:xfrm>
        </p:spPr>
        <p:txBody>
          <a:bodyPr anchor="ctr">
            <a:normAutofit/>
          </a:bodyPr>
          <a:lstStyle/>
          <a:p>
            <a:pPr algn="ctr"/>
            <a:r>
              <a:rPr lang="es-VE" dirty="0" smtClean="0"/>
              <a:t>Dispositivo de control a partir de señales electromiográficas</a:t>
            </a:r>
            <a:endParaRPr lang="es-V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76422" y="5086594"/>
            <a:ext cx="9298979" cy="1655762"/>
          </a:xfrm>
        </p:spPr>
        <p:txBody>
          <a:bodyPr/>
          <a:lstStyle/>
          <a:p>
            <a:pPr algn="r"/>
            <a:r>
              <a:rPr lang="es-VE" dirty="0" smtClean="0"/>
              <a:t>Hecho por: Kenny Jaimes</a:t>
            </a:r>
          </a:p>
          <a:p>
            <a:pPr algn="r"/>
            <a:r>
              <a:rPr lang="es-VE" dirty="0" smtClean="0"/>
              <a:t>Tutor: Gerardo Fernández López</a:t>
            </a:r>
            <a:endParaRPr lang="es-VE" dirty="0"/>
          </a:p>
        </p:txBody>
      </p:sp>
      <p:pic>
        <p:nvPicPr>
          <p:cNvPr id="1025" name="Picture 1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209" y="270114"/>
            <a:ext cx="8572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76922" y="850235"/>
            <a:ext cx="42098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VE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UNIVERSIDAD SIMÓN BOLÍVAR</a:t>
            </a:r>
            <a:endParaRPr kumimoji="0" lang="es-VE" altLang="es-V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VE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DECANATO DE ESTUDIOS PROFESIONALES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VE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Coordinación de Ingeniería y Tecnología Electrónica</a:t>
            </a:r>
            <a:r>
              <a:rPr kumimoji="0" lang="es-VE" altLang="es-V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64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>Diseño general</a:t>
            </a:r>
            <a:endParaRPr lang="es-VE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6775789"/>
              </p:ext>
            </p:extLst>
          </p:nvPr>
        </p:nvGraphicFramePr>
        <p:xfrm>
          <a:off x="1141411" y="2202218"/>
          <a:ext cx="9906000" cy="1182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Marcador de contenid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053859"/>
              </p:ext>
            </p:extLst>
          </p:nvPr>
        </p:nvGraphicFramePr>
        <p:xfrm>
          <a:off x="1141411" y="4123111"/>
          <a:ext cx="9906000" cy="1182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02951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>Diseño general</a:t>
            </a:r>
            <a:endParaRPr lang="es-VE" dirty="0"/>
          </a:p>
        </p:txBody>
      </p:sp>
      <p:sp>
        <p:nvSpPr>
          <p:cNvPr id="15" name="Rectángulo redondeado 14"/>
          <p:cNvSpPr/>
          <p:nvPr/>
        </p:nvSpPr>
        <p:spPr>
          <a:xfrm>
            <a:off x="2361306" y="2053404"/>
            <a:ext cx="7385123" cy="415245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s-VE" dirty="0" smtClean="0"/>
              <a:t>Dispositivo</a:t>
            </a:r>
            <a:endParaRPr lang="es-VE" dirty="0"/>
          </a:p>
        </p:txBody>
      </p:sp>
      <p:sp>
        <p:nvSpPr>
          <p:cNvPr id="16" name="Rectángulo redondeado 15"/>
          <p:cNvSpPr/>
          <p:nvPr/>
        </p:nvSpPr>
        <p:spPr>
          <a:xfrm>
            <a:off x="2718998" y="3580988"/>
            <a:ext cx="2081604" cy="109728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dirty="0" smtClean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Sistema de acondicionamiento</a:t>
            </a:r>
            <a:endParaRPr lang="es-VE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ángulo redondeado 16"/>
          <p:cNvSpPr/>
          <p:nvPr/>
        </p:nvSpPr>
        <p:spPr>
          <a:xfrm>
            <a:off x="5229226" y="3580987"/>
            <a:ext cx="1791148" cy="109728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dirty="0" smtClean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Procesamiento de las señales</a:t>
            </a:r>
            <a:endParaRPr lang="es-VE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ángulo redondeado 17"/>
          <p:cNvSpPr/>
          <p:nvPr/>
        </p:nvSpPr>
        <p:spPr>
          <a:xfrm>
            <a:off x="7448999" y="3580987"/>
            <a:ext cx="1797872" cy="109728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dirty="0" smtClean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Reconocimiento de gestos</a:t>
            </a:r>
            <a:endParaRPr lang="es-VE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ángulo redondeado 18"/>
          <p:cNvSpPr/>
          <p:nvPr/>
        </p:nvSpPr>
        <p:spPr>
          <a:xfrm>
            <a:off x="167979" y="3376592"/>
            <a:ext cx="1738257" cy="150607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/>
              <a:t>Usuario</a:t>
            </a:r>
            <a:endParaRPr lang="es-VE" dirty="0"/>
          </a:p>
        </p:txBody>
      </p:sp>
      <p:sp>
        <p:nvSpPr>
          <p:cNvPr id="20" name="Rectángulo redondeado 19"/>
          <p:cNvSpPr/>
          <p:nvPr/>
        </p:nvSpPr>
        <p:spPr>
          <a:xfrm>
            <a:off x="10205087" y="3376592"/>
            <a:ext cx="1738257" cy="150607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/>
              <a:t>Aplicación</a:t>
            </a:r>
            <a:endParaRPr lang="es-VE" dirty="0"/>
          </a:p>
        </p:txBody>
      </p:sp>
      <p:cxnSp>
        <p:nvCxnSpPr>
          <p:cNvPr id="21" name="Conector angular 20"/>
          <p:cNvCxnSpPr>
            <a:stCxn id="19" idx="3"/>
            <a:endCxn id="15" idx="1"/>
          </p:cNvCxnSpPr>
          <p:nvPr/>
        </p:nvCxnSpPr>
        <p:spPr>
          <a:xfrm>
            <a:off x="1906236" y="4129627"/>
            <a:ext cx="455070" cy="3"/>
          </a:xfrm>
          <a:prstGeom prst="bentConnector3">
            <a:avLst/>
          </a:prstGeom>
          <a:ln w="762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>
            <a:stCxn id="15" idx="3"/>
            <a:endCxn id="20" idx="1"/>
          </p:cNvCxnSpPr>
          <p:nvPr/>
        </p:nvCxnSpPr>
        <p:spPr>
          <a:xfrm flipV="1">
            <a:off x="9746429" y="4129627"/>
            <a:ext cx="458658" cy="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18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908697" y="2165854"/>
            <a:ext cx="8791575" cy="23876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s-VE" dirty="0" smtClean="0"/>
              <a:t>Preprocesamiento de la señal EMG:</a:t>
            </a:r>
            <a:br>
              <a:rPr lang="es-VE" dirty="0" smtClean="0"/>
            </a:br>
            <a:r>
              <a:rPr lang="es-VE" dirty="0" smtClean="0"/>
              <a:t/>
            </a:r>
            <a:br>
              <a:rPr lang="es-VE" dirty="0" smtClean="0"/>
            </a:br>
            <a:r>
              <a:rPr lang="es-VE" dirty="0" smtClean="0"/>
              <a:t>Sistema de acondicionamiento</a:t>
            </a:r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5506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>Acondicionamiento</a:t>
            </a:r>
            <a:endParaRPr lang="es-V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VE" dirty="0" smtClean="0"/>
              <a:t>Medición: tomar la señal EMG de la superficie de la piel.</a:t>
            </a:r>
          </a:p>
          <a:p>
            <a:endParaRPr lang="es-VE" dirty="0" smtClean="0"/>
          </a:p>
          <a:p>
            <a:r>
              <a:rPr lang="es-VE" dirty="0" smtClean="0"/>
              <a:t>Amplificación: Amplificar la señal cruda de los pocos de milivoltios a los pocos voltios.</a:t>
            </a:r>
          </a:p>
          <a:p>
            <a:endParaRPr lang="es-VE" dirty="0" smtClean="0"/>
          </a:p>
          <a:p>
            <a:r>
              <a:rPr lang="es-VE" dirty="0" smtClean="0"/>
              <a:t>Filtrado: eliminar los componentes </a:t>
            </a:r>
            <a:r>
              <a:rPr lang="es-VE" dirty="0" err="1" smtClean="0"/>
              <a:t>frecuenciales</a:t>
            </a:r>
            <a:r>
              <a:rPr lang="es-VE" dirty="0" smtClean="0"/>
              <a:t> fuera de la banda deseada.</a:t>
            </a:r>
          </a:p>
          <a:p>
            <a:endParaRPr lang="es-VE" dirty="0" smtClean="0"/>
          </a:p>
          <a:p>
            <a:r>
              <a:rPr lang="es-VE" dirty="0" smtClean="0"/>
              <a:t>Rectificación: llevar la señal bipolar a unipolar.</a:t>
            </a:r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291208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/>
            </a:r>
            <a:br>
              <a:rPr lang="es-VE" dirty="0" smtClean="0"/>
            </a:br>
            <a:r>
              <a:rPr lang="es-VE" dirty="0" smtClean="0"/>
              <a:t>Acondicionamiento</a:t>
            </a:r>
            <a:endParaRPr lang="es-V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2" y="2249487"/>
            <a:ext cx="5130296" cy="3541714"/>
          </a:xfrm>
        </p:spPr>
        <p:txBody>
          <a:bodyPr/>
          <a:lstStyle/>
          <a:p>
            <a:pPr marL="0" indent="0">
              <a:buNone/>
            </a:pPr>
            <a:r>
              <a:rPr lang="es-VE" dirty="0" smtClean="0"/>
              <a:t>Diagrama del acondicionamiento</a:t>
            </a:r>
          </a:p>
          <a:p>
            <a:pPr marL="0" indent="0">
              <a:buNone/>
            </a:pPr>
            <a:endParaRPr lang="es-VE" dirty="0" smtClean="0"/>
          </a:p>
          <a:p>
            <a:endParaRPr lang="es-VE" dirty="0"/>
          </a:p>
          <a:p>
            <a:endParaRPr lang="es-VE" dirty="0" smtClean="0"/>
          </a:p>
          <a:p>
            <a:endParaRPr lang="es-VE" dirty="0" smtClean="0"/>
          </a:p>
          <a:p>
            <a:pPr marL="0" indent="0">
              <a:buNone/>
            </a:pPr>
            <a:endParaRPr lang="es-VE" dirty="0" smtClean="0"/>
          </a:p>
          <a:p>
            <a:pPr marL="0" indent="0">
              <a:buNone/>
            </a:pPr>
            <a:endParaRPr lang="es-VE" dirty="0" smtClean="0"/>
          </a:p>
          <a:p>
            <a:endParaRPr lang="es-VE" dirty="0" smtClean="0"/>
          </a:p>
          <a:p>
            <a:endParaRPr lang="es-VE" dirty="0" smtClean="0"/>
          </a:p>
        </p:txBody>
      </p:sp>
      <p:sp>
        <p:nvSpPr>
          <p:cNvPr id="6" name="Rectángulo redondeado 5"/>
          <p:cNvSpPr/>
          <p:nvPr/>
        </p:nvSpPr>
        <p:spPr>
          <a:xfrm>
            <a:off x="3648837" y="2753834"/>
            <a:ext cx="6048055" cy="39765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s-VE" dirty="0" smtClean="0"/>
              <a:t>Circuito de acondicionamiento</a:t>
            </a:r>
            <a:endParaRPr lang="es-VE" dirty="0"/>
          </a:p>
        </p:txBody>
      </p:sp>
      <p:sp>
        <p:nvSpPr>
          <p:cNvPr id="8" name="Rectángulo redondeado 7"/>
          <p:cNvSpPr/>
          <p:nvPr/>
        </p:nvSpPr>
        <p:spPr>
          <a:xfrm>
            <a:off x="1753458" y="3177000"/>
            <a:ext cx="1235489" cy="1010977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/>
              <a:t>Electrodos</a:t>
            </a:r>
            <a:endParaRPr lang="es-VE" dirty="0"/>
          </a:p>
        </p:txBody>
      </p:sp>
      <p:sp>
        <p:nvSpPr>
          <p:cNvPr id="9" name="Rectángulo redondeado 8"/>
          <p:cNvSpPr/>
          <p:nvPr/>
        </p:nvSpPr>
        <p:spPr>
          <a:xfrm>
            <a:off x="7979976" y="3176999"/>
            <a:ext cx="1235489" cy="1010977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/>
              <a:t>Filtro pasa bajo</a:t>
            </a:r>
            <a:endParaRPr lang="es-VE" dirty="0"/>
          </a:p>
        </p:txBody>
      </p:sp>
      <p:sp>
        <p:nvSpPr>
          <p:cNvPr id="10" name="Rectángulo redondeado 9"/>
          <p:cNvSpPr/>
          <p:nvPr/>
        </p:nvSpPr>
        <p:spPr>
          <a:xfrm>
            <a:off x="4044200" y="3177003"/>
            <a:ext cx="1793074" cy="1010977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/>
              <a:t>Preamplificación</a:t>
            </a:r>
            <a:endParaRPr lang="es-VE" dirty="0"/>
          </a:p>
        </p:txBody>
      </p:sp>
      <p:cxnSp>
        <p:nvCxnSpPr>
          <p:cNvPr id="11" name="Conector recto de flecha 10"/>
          <p:cNvCxnSpPr>
            <a:stCxn id="8" idx="3"/>
            <a:endCxn id="10" idx="1"/>
          </p:cNvCxnSpPr>
          <p:nvPr/>
        </p:nvCxnSpPr>
        <p:spPr>
          <a:xfrm>
            <a:off x="2988947" y="3682489"/>
            <a:ext cx="1055253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ángulo redondeado 11"/>
          <p:cNvSpPr/>
          <p:nvPr/>
        </p:nvSpPr>
        <p:spPr>
          <a:xfrm>
            <a:off x="4322992" y="5151029"/>
            <a:ext cx="1235489" cy="1010977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/>
              <a:t>Filtro pasa alto</a:t>
            </a:r>
            <a:endParaRPr lang="es-VE" dirty="0"/>
          </a:p>
        </p:txBody>
      </p:sp>
      <p:sp>
        <p:nvSpPr>
          <p:cNvPr id="13" name="Rectángulo redondeado 12"/>
          <p:cNvSpPr/>
          <p:nvPr/>
        </p:nvSpPr>
        <p:spPr>
          <a:xfrm>
            <a:off x="5953695" y="5151029"/>
            <a:ext cx="1515408" cy="1010977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/>
              <a:t>Amplificación</a:t>
            </a:r>
            <a:endParaRPr lang="es-VE" dirty="0"/>
          </a:p>
        </p:txBody>
      </p:sp>
      <p:sp>
        <p:nvSpPr>
          <p:cNvPr id="14" name="Rectángulo redondeado 13"/>
          <p:cNvSpPr/>
          <p:nvPr/>
        </p:nvSpPr>
        <p:spPr>
          <a:xfrm>
            <a:off x="6004196" y="3177000"/>
            <a:ext cx="1414406" cy="1010977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/>
              <a:t>Rectificación</a:t>
            </a:r>
            <a:endParaRPr lang="es-VE" dirty="0"/>
          </a:p>
        </p:txBody>
      </p:sp>
      <p:cxnSp>
        <p:nvCxnSpPr>
          <p:cNvPr id="15" name="Conector recto de flecha 14"/>
          <p:cNvCxnSpPr>
            <a:stCxn id="10" idx="2"/>
            <a:endCxn id="12" idx="0"/>
          </p:cNvCxnSpPr>
          <p:nvPr/>
        </p:nvCxnSpPr>
        <p:spPr>
          <a:xfrm>
            <a:off x="4940737" y="4187980"/>
            <a:ext cx="0" cy="963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>
            <a:stCxn id="12" idx="3"/>
            <a:endCxn id="13" idx="1"/>
          </p:cNvCxnSpPr>
          <p:nvPr/>
        </p:nvCxnSpPr>
        <p:spPr>
          <a:xfrm>
            <a:off x="5558481" y="5656518"/>
            <a:ext cx="3952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>
            <a:stCxn id="13" idx="0"/>
            <a:endCxn id="14" idx="2"/>
          </p:cNvCxnSpPr>
          <p:nvPr/>
        </p:nvCxnSpPr>
        <p:spPr>
          <a:xfrm flipV="1">
            <a:off x="6711399" y="4187977"/>
            <a:ext cx="0" cy="963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>
            <a:stCxn id="14" idx="3"/>
            <a:endCxn id="9" idx="1"/>
          </p:cNvCxnSpPr>
          <p:nvPr/>
        </p:nvCxnSpPr>
        <p:spPr>
          <a:xfrm flipV="1">
            <a:off x="7418602" y="3682488"/>
            <a:ext cx="56137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07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>Acondicionamiento</a:t>
            </a:r>
            <a:endParaRPr lang="es-V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VE" dirty="0" smtClean="0"/>
              <a:t>Medición</a:t>
            </a:r>
            <a:endParaRPr lang="es-VE" dirty="0"/>
          </a:p>
        </p:txBody>
      </p:sp>
      <p:pic>
        <p:nvPicPr>
          <p:cNvPr id="4" name="Imagen 3" descr="F:\Universidad\GDrive\Tesis\imagenes\musculos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417" y="2355644"/>
            <a:ext cx="1705181" cy="34355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n 6" descr="Resultado de imagen para covidien electrodos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8" t="7652" r="11793" b="49416"/>
          <a:stretch/>
        </p:blipFill>
        <p:spPr bwMode="auto">
          <a:xfrm>
            <a:off x="5926449" y="2925426"/>
            <a:ext cx="4055110" cy="17430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9390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>Acondicionamiento</a:t>
            </a:r>
            <a:endParaRPr lang="es-V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VE" dirty="0" smtClean="0"/>
              <a:t>Medición</a:t>
            </a:r>
            <a:endParaRPr lang="es-VE" dirty="0"/>
          </a:p>
        </p:txBody>
      </p:sp>
      <p:pic>
        <p:nvPicPr>
          <p:cNvPr id="5" name="Imagen 4" descr="F:\Universidad\GDrive\Tesis\imagenes\IMG_20180901_144947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012" y="2843318"/>
            <a:ext cx="4466797" cy="17756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n 5" descr="F:\Universidad\GDrive\Tesis\imagenes\IMG_20180901_144934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84" r="11742"/>
          <a:stretch/>
        </p:blipFill>
        <p:spPr bwMode="auto">
          <a:xfrm>
            <a:off x="3458958" y="4723340"/>
            <a:ext cx="5270904" cy="16616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5763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/>
            </a:r>
            <a:br>
              <a:rPr lang="es-VE" dirty="0" smtClean="0"/>
            </a:br>
            <a:r>
              <a:rPr lang="es-VE" dirty="0"/>
              <a:t>Acondicionamiento - Amplificación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2" y="2249487"/>
            <a:ext cx="4936659" cy="3541714"/>
          </a:xfrm>
        </p:spPr>
        <p:txBody>
          <a:bodyPr/>
          <a:lstStyle/>
          <a:p>
            <a:pPr marL="0" indent="0">
              <a:buNone/>
            </a:pPr>
            <a:r>
              <a:rPr lang="es-VE" dirty="0" smtClean="0"/>
              <a:t>Preamplificación:</a:t>
            </a:r>
          </a:p>
          <a:p>
            <a:pPr lvl="1"/>
            <a:endParaRPr lang="es-VE" dirty="0"/>
          </a:p>
        </p:txBody>
      </p:sp>
      <p:sp>
        <p:nvSpPr>
          <p:cNvPr id="12" name="Rectángulo redondeado 11"/>
          <p:cNvSpPr/>
          <p:nvPr/>
        </p:nvSpPr>
        <p:spPr>
          <a:xfrm>
            <a:off x="4433913" y="2657136"/>
            <a:ext cx="2942119" cy="3772351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/>
              <a:t>Etapa de pre-</a:t>
            </a:r>
            <a:r>
              <a:rPr lang="es-VE" dirty="0"/>
              <a:t>amplificación</a:t>
            </a:r>
            <a:r>
              <a:rPr lang="es-VE" dirty="0" smtClean="0"/>
              <a:t>:</a:t>
            </a:r>
          </a:p>
          <a:p>
            <a:pPr algn="ctr"/>
            <a:endParaRPr lang="es-VE" dirty="0" smtClean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VE" dirty="0" smtClean="0"/>
              <a:t>Amplificar la señal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s-VE" dirty="0" smtClean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VE" dirty="0" smtClean="0"/>
              <a:t>Alto factor </a:t>
            </a:r>
            <a:r>
              <a:rPr lang="es-VE" dirty="0"/>
              <a:t>de rechazo al modo </a:t>
            </a:r>
            <a:r>
              <a:rPr lang="es-VE" dirty="0" smtClean="0"/>
              <a:t>común (CMRR)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s-VE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VE" dirty="0" smtClean="0"/>
              <a:t>Alta impedancia de entrada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s-VE" dirty="0" smtClean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VE" dirty="0" smtClean="0"/>
              <a:t>Eliminar los componentes DC</a:t>
            </a:r>
            <a:endParaRPr lang="es-VE" dirty="0"/>
          </a:p>
        </p:txBody>
      </p:sp>
      <p:cxnSp>
        <p:nvCxnSpPr>
          <p:cNvPr id="13" name="Conector recto de flecha 12"/>
          <p:cNvCxnSpPr>
            <a:stCxn id="14" idx="3"/>
            <a:endCxn id="12" idx="1"/>
          </p:cNvCxnSpPr>
          <p:nvPr/>
        </p:nvCxnSpPr>
        <p:spPr>
          <a:xfrm flipV="1">
            <a:off x="4169893" y="4543312"/>
            <a:ext cx="264020" cy="2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ángulo redondeado 13"/>
          <p:cNvSpPr/>
          <p:nvPr/>
        </p:nvSpPr>
        <p:spPr>
          <a:xfrm>
            <a:off x="2328499" y="3451404"/>
            <a:ext cx="1841394" cy="218919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VE" dirty="0" smtClean="0"/>
              <a:t>Medición en la superficie de la piel</a:t>
            </a:r>
            <a:endParaRPr lang="es-VE" dirty="0"/>
          </a:p>
        </p:txBody>
      </p:sp>
      <p:sp>
        <p:nvSpPr>
          <p:cNvPr id="15" name="Rectángulo redondeado 14"/>
          <p:cNvSpPr/>
          <p:nvPr/>
        </p:nvSpPr>
        <p:spPr>
          <a:xfrm>
            <a:off x="7668996" y="3446030"/>
            <a:ext cx="2292585" cy="219456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VE" dirty="0" smtClean="0"/>
              <a:t>Señal limpia en el orden de los cientos de milivoltios</a:t>
            </a:r>
            <a:endParaRPr lang="es-VE" dirty="0"/>
          </a:p>
        </p:txBody>
      </p:sp>
      <p:cxnSp>
        <p:nvCxnSpPr>
          <p:cNvPr id="16" name="Conector recto de flecha 15"/>
          <p:cNvCxnSpPr>
            <a:stCxn id="12" idx="3"/>
            <a:endCxn id="15" idx="1"/>
          </p:cNvCxnSpPr>
          <p:nvPr/>
        </p:nvCxnSpPr>
        <p:spPr>
          <a:xfrm>
            <a:off x="7376032" y="4543312"/>
            <a:ext cx="2929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Imagen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971" y="4887688"/>
            <a:ext cx="876300" cy="183144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4924" y="4626945"/>
            <a:ext cx="1120728" cy="70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1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/>
            </a:r>
            <a:br>
              <a:rPr lang="es-VE" dirty="0" smtClean="0"/>
            </a:br>
            <a:r>
              <a:rPr lang="es-VE" dirty="0" smtClean="0"/>
              <a:t>Acondicionamiento - Amplificación</a:t>
            </a:r>
            <a:endParaRPr lang="es-V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2" y="2249487"/>
            <a:ext cx="9519416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VE" dirty="0" smtClean="0"/>
              <a:t>Preamplificación:</a:t>
            </a:r>
          </a:p>
          <a:p>
            <a:endParaRPr lang="es-VE" dirty="0" smtClean="0"/>
          </a:p>
          <a:p>
            <a:pPr lvl="1"/>
            <a:r>
              <a:rPr lang="es-VE" dirty="0"/>
              <a:t>A</a:t>
            </a:r>
            <a:r>
              <a:rPr lang="es-VE" dirty="0" smtClean="0"/>
              <a:t>lto </a:t>
            </a:r>
            <a:r>
              <a:rPr lang="es-VE" dirty="0"/>
              <a:t>factor de rechazo al modo </a:t>
            </a:r>
            <a:r>
              <a:rPr lang="es-VE" dirty="0" smtClean="0"/>
              <a:t>común. </a:t>
            </a:r>
            <a:r>
              <a:rPr lang="es-VE" dirty="0"/>
              <a:t>CMRR &gt; 80dB</a:t>
            </a:r>
            <a:r>
              <a:rPr lang="es-VE" dirty="0" smtClean="0"/>
              <a:t>.</a:t>
            </a:r>
          </a:p>
          <a:p>
            <a:pPr lvl="1"/>
            <a:r>
              <a:rPr lang="es-VE" dirty="0"/>
              <a:t>A</a:t>
            </a:r>
            <a:r>
              <a:rPr lang="es-VE" dirty="0" smtClean="0"/>
              <a:t>lta </a:t>
            </a:r>
            <a:r>
              <a:rPr lang="es-VE" dirty="0"/>
              <a:t>impedancia de </a:t>
            </a:r>
            <a:r>
              <a:rPr lang="es-VE" dirty="0" smtClean="0"/>
              <a:t>entrada. </a:t>
            </a:r>
            <a:r>
              <a:rPr lang="es-VE" dirty="0"/>
              <a:t>Impedancia </a:t>
            </a:r>
            <a:r>
              <a:rPr lang="es-VE" dirty="0" smtClean="0"/>
              <a:t>&gt; </a:t>
            </a:r>
            <a:r>
              <a:rPr lang="es-VE" dirty="0"/>
              <a:t>100 M Ω</a:t>
            </a:r>
            <a:r>
              <a:rPr lang="es-VE" dirty="0" smtClean="0"/>
              <a:t>.</a:t>
            </a:r>
          </a:p>
          <a:p>
            <a:pPr lvl="1"/>
            <a:r>
              <a:rPr lang="es-VE" dirty="0"/>
              <a:t>Corta distancia a la fuente (electrodos</a:t>
            </a:r>
            <a:r>
              <a:rPr lang="es-VE" dirty="0" smtClean="0"/>
              <a:t>).</a:t>
            </a:r>
            <a:endParaRPr lang="es-VE" dirty="0"/>
          </a:p>
          <a:p>
            <a:pPr lvl="1"/>
            <a:r>
              <a:rPr lang="es-VE" dirty="0"/>
              <a:t>Fuerte supresión de la señal DC</a:t>
            </a:r>
          </a:p>
          <a:p>
            <a:pPr lvl="1"/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411375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/>
            </a:r>
            <a:br>
              <a:rPr lang="es-VE" dirty="0" smtClean="0"/>
            </a:br>
            <a:r>
              <a:rPr lang="es-VE" dirty="0" smtClean="0"/>
              <a:t>Acondicionamiento - Amplificación</a:t>
            </a:r>
            <a:endParaRPr lang="es-V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2" y="2249487"/>
            <a:ext cx="10660492" cy="3541714"/>
          </a:xfrm>
        </p:spPr>
        <p:txBody>
          <a:bodyPr/>
          <a:lstStyle/>
          <a:p>
            <a:pPr marL="0" indent="0">
              <a:buNone/>
            </a:pPr>
            <a:r>
              <a:rPr lang="es-VE" dirty="0" smtClean="0"/>
              <a:t>Preamplificación - Amplificador de instrumentación INA121:</a:t>
            </a:r>
          </a:p>
          <a:p>
            <a:pPr lvl="1"/>
            <a:r>
              <a:rPr lang="es-VE" dirty="0" smtClean="0"/>
              <a:t>Ganancia </a:t>
            </a:r>
            <a:r>
              <a:rPr lang="es-VE" dirty="0"/>
              <a:t>variable de hasta </a:t>
            </a:r>
            <a:r>
              <a:rPr lang="es-VE" dirty="0" smtClean="0"/>
              <a:t>10000V/V.</a:t>
            </a:r>
          </a:p>
          <a:p>
            <a:pPr lvl="1"/>
            <a:r>
              <a:rPr lang="es-VE" dirty="0"/>
              <a:t>CMRR de 106dB (a </a:t>
            </a:r>
            <a:r>
              <a:rPr lang="es-VE" dirty="0" smtClean="0"/>
              <a:t>G=100V/V).</a:t>
            </a:r>
          </a:p>
          <a:p>
            <a:pPr lvl="1"/>
            <a:r>
              <a:rPr lang="es-VE" dirty="0" smtClean="0"/>
              <a:t>Impedancia de </a:t>
            </a:r>
            <a:r>
              <a:rPr lang="es-VE" dirty="0"/>
              <a:t>10</a:t>
            </a:r>
            <a:r>
              <a:rPr lang="es-VE" baseline="30000" dirty="0"/>
              <a:t>12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endParaRPr lang="es-VE" dirty="0"/>
          </a:p>
          <a:p>
            <a:pPr lvl="1"/>
            <a:endParaRPr lang="es-VE" dirty="0" smtClean="0"/>
          </a:p>
          <a:p>
            <a:endParaRPr lang="es-VE" dirty="0" smtClean="0"/>
          </a:p>
          <a:p>
            <a:pPr lvl="1"/>
            <a:endParaRPr lang="es-VE" dirty="0"/>
          </a:p>
        </p:txBody>
      </p:sp>
      <p:pic>
        <p:nvPicPr>
          <p:cNvPr id="8194" name="Picture 2" descr="Resultado de imagen para ina1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987" y="4408506"/>
            <a:ext cx="1783314" cy="16520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Diagrama-Amp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779" y="3116522"/>
            <a:ext cx="5191125" cy="34004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Flecha derecha 3"/>
          <p:cNvSpPr/>
          <p:nvPr/>
        </p:nvSpPr>
        <p:spPr>
          <a:xfrm>
            <a:off x="4292301" y="4987093"/>
            <a:ext cx="2318478" cy="49485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61281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>Dispositivos de control</a:t>
            </a:r>
            <a:endParaRPr lang="es-VE" dirty="0"/>
          </a:p>
        </p:txBody>
      </p:sp>
      <p:pic>
        <p:nvPicPr>
          <p:cNvPr id="1028" name="Picture 4" descr="Resultado de imagen para contro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338" y="2883084"/>
            <a:ext cx="1813722" cy="181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sultado de imagen para cell phone screen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944" y="2622965"/>
            <a:ext cx="1205391" cy="233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esultado de imagen para alexa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208" y="2883084"/>
            <a:ext cx="3522967" cy="181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Resultado de imagen para remote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92" y="3141303"/>
            <a:ext cx="2068640" cy="129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Resultado de imagen para wii motion control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219" y="2881297"/>
            <a:ext cx="1760284" cy="181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447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/>
            </a:r>
            <a:br>
              <a:rPr lang="es-VE" dirty="0" smtClean="0"/>
            </a:br>
            <a:r>
              <a:rPr lang="es-VE" dirty="0" smtClean="0"/>
              <a:t>Acondicionamiento - Amplificación</a:t>
            </a:r>
            <a:endParaRPr lang="es-V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1141412" y="2249487"/>
                <a:ext cx="7927284" cy="354171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s-VE" dirty="0" smtClean="0"/>
                  <a:t>Preamplificación - Amplificador de instrumentación INA121:</a:t>
                </a:r>
              </a:p>
              <a:p>
                <a:pPr marL="0" indent="0">
                  <a:buNone/>
                </a:pPr>
                <a:endParaRPr lang="es-VE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VE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VE" i="1">
                        <a:latin typeface="Cambria Math" panose="02040503050406030204" pitchFamily="18" charset="0"/>
                      </a:rPr>
                      <m:t>=1+</m:t>
                    </m:r>
                    <m:f>
                      <m:fPr>
                        <m:ctrlPr>
                          <a:rPr lang="es-V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VE" i="1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a:rPr lang="es-VE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s-VE" i="1">
                            <a:latin typeface="Cambria Math" panose="02040503050406030204" pitchFamily="18" charset="0"/>
                          </a:rPr>
                          <m:t>𝛺</m:t>
                        </m:r>
                      </m:num>
                      <m:den>
                        <m:r>
                          <a:rPr lang="es-VE" i="1">
                            <a:latin typeface="Cambria Math" panose="02040503050406030204" pitchFamily="18" charset="0"/>
                          </a:rPr>
                          <m:t>𝑅𝑔</m:t>
                        </m:r>
                      </m:den>
                    </m:f>
                  </m:oMath>
                </a14:m>
                <a:endParaRPr lang="es-VE" dirty="0" smtClean="0"/>
              </a:p>
              <a:p>
                <a:pPr lvl="1"/>
                <a:endParaRPr lang="es-VE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VE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VE" i="1">
                        <a:latin typeface="Cambria Math" panose="02040503050406030204" pitchFamily="18" charset="0"/>
                      </a:rPr>
                      <m:t>=100=&gt;</m:t>
                    </m:r>
                    <m:r>
                      <a:rPr lang="es-VE" i="1">
                        <a:latin typeface="Cambria Math" panose="02040503050406030204" pitchFamily="18" charset="0"/>
                      </a:rPr>
                      <m:t>𝑅𝑔</m:t>
                    </m:r>
                    <m:r>
                      <a:rPr lang="es-V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V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VE" i="1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a:rPr lang="es-VE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s-VE" i="1">
                            <a:latin typeface="Cambria Math" panose="02040503050406030204" pitchFamily="18" charset="0"/>
                          </a:rPr>
                          <m:t>𝛺</m:t>
                        </m:r>
                      </m:num>
                      <m:den>
                        <m:r>
                          <a:rPr lang="es-VE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s-VE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s-VE" i="1">
                        <a:latin typeface="Cambria Math" panose="02040503050406030204" pitchFamily="18" charset="0"/>
                      </a:rPr>
                      <m:t>=505</m:t>
                    </m:r>
                    <m:r>
                      <a:rPr lang="es-VE" i="1">
                        <a:latin typeface="Cambria Math" panose="02040503050406030204" pitchFamily="18" charset="0"/>
                      </a:rPr>
                      <m:t>𝛺</m:t>
                    </m:r>
                    <m:r>
                      <a:rPr lang="es-VE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s-VE" b="1" i="1" smtClean="0">
                        <a:latin typeface="Cambria Math" panose="02040503050406030204" pitchFamily="18" charset="0"/>
                      </a:rPr>
                      <m:t>𝟓𝟏𝟎</m:t>
                    </m:r>
                    <m:r>
                      <a:rPr lang="es-VE" b="1" i="1">
                        <a:latin typeface="Cambria Math" panose="02040503050406030204" pitchFamily="18" charset="0"/>
                      </a:rPr>
                      <m:t>𝜴</m:t>
                    </m:r>
                  </m:oMath>
                </a14:m>
                <a:endParaRPr lang="es-VE" b="1" dirty="0" smtClean="0"/>
              </a:p>
              <a:p>
                <a:endParaRPr lang="es-VE" dirty="0" smtClean="0"/>
              </a:p>
              <a:p>
                <a:pPr lvl="1"/>
                <a:endParaRPr lang="es-VE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2" y="2249487"/>
                <a:ext cx="7927284" cy="3541714"/>
              </a:xfrm>
              <a:blipFill rotWithShape="0">
                <a:blip r:embed="rId2"/>
                <a:stretch>
                  <a:fillRect l="-1153" t="-172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941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redondeado 4"/>
          <p:cNvSpPr/>
          <p:nvPr/>
        </p:nvSpPr>
        <p:spPr>
          <a:xfrm>
            <a:off x="4128495" y="3083445"/>
            <a:ext cx="4170556" cy="317236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s-VE" dirty="0" smtClean="0"/>
              <a:t>Preamplificación</a:t>
            </a:r>
            <a:endParaRPr lang="es-VE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/>
            </a:r>
            <a:br>
              <a:rPr lang="es-VE" dirty="0" smtClean="0"/>
            </a:br>
            <a:r>
              <a:rPr lang="es-VE" dirty="0" smtClean="0"/>
              <a:t>Acondicionamiento - Amplificación</a:t>
            </a:r>
            <a:endParaRPr lang="es-V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2" y="2249487"/>
            <a:ext cx="7927284" cy="3541714"/>
          </a:xfrm>
        </p:spPr>
        <p:txBody>
          <a:bodyPr/>
          <a:lstStyle/>
          <a:p>
            <a:pPr marL="0" indent="0">
              <a:buNone/>
            </a:pPr>
            <a:r>
              <a:rPr lang="es-VE" dirty="0" smtClean="0"/>
              <a:t>Preamplificación</a:t>
            </a:r>
          </a:p>
          <a:p>
            <a:pPr marL="0" indent="0">
              <a:buNone/>
            </a:pPr>
            <a:endParaRPr lang="es-VE" dirty="0" smtClean="0"/>
          </a:p>
          <a:p>
            <a:pPr lvl="1"/>
            <a:endParaRPr lang="es-VE" dirty="0"/>
          </a:p>
        </p:txBody>
      </p:sp>
      <p:sp>
        <p:nvSpPr>
          <p:cNvPr id="6" name="Rectángulo redondeado 5"/>
          <p:cNvSpPr/>
          <p:nvPr/>
        </p:nvSpPr>
        <p:spPr>
          <a:xfrm>
            <a:off x="4279941" y="3315259"/>
            <a:ext cx="1738257" cy="1042964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/>
              <a:t>INA121</a:t>
            </a:r>
            <a:endParaRPr lang="es-VE" dirty="0"/>
          </a:p>
        </p:txBody>
      </p:sp>
      <p:sp>
        <p:nvSpPr>
          <p:cNvPr id="7" name="Rectángulo redondeado 6"/>
          <p:cNvSpPr/>
          <p:nvPr/>
        </p:nvSpPr>
        <p:spPr>
          <a:xfrm>
            <a:off x="5495423" y="5133170"/>
            <a:ext cx="1738257" cy="606275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/>
              <a:t>Filtro pasa bajo</a:t>
            </a:r>
            <a:endParaRPr lang="es-VE" dirty="0"/>
          </a:p>
        </p:txBody>
      </p:sp>
      <p:sp>
        <p:nvSpPr>
          <p:cNvPr id="8" name="Flecha derecha 7"/>
          <p:cNvSpPr/>
          <p:nvPr/>
        </p:nvSpPr>
        <p:spPr>
          <a:xfrm>
            <a:off x="2162287" y="3488429"/>
            <a:ext cx="2116034" cy="57986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/>
              <a:t>Señal EMG cruda</a:t>
            </a:r>
            <a:endParaRPr lang="es-VE" dirty="0"/>
          </a:p>
        </p:txBody>
      </p:sp>
      <p:sp>
        <p:nvSpPr>
          <p:cNvPr id="9" name="Flecha derecha 8"/>
          <p:cNvSpPr/>
          <p:nvPr/>
        </p:nvSpPr>
        <p:spPr>
          <a:xfrm>
            <a:off x="6018198" y="3488429"/>
            <a:ext cx="2727377" cy="57986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/>
              <a:t>Señal amplificada</a:t>
            </a:r>
            <a:endParaRPr lang="es-VE" dirty="0"/>
          </a:p>
        </p:txBody>
      </p:sp>
      <p:cxnSp>
        <p:nvCxnSpPr>
          <p:cNvPr id="10" name="Conector angular 9"/>
          <p:cNvCxnSpPr>
            <a:endCxn id="7" idx="3"/>
          </p:cNvCxnSpPr>
          <p:nvPr/>
        </p:nvCxnSpPr>
        <p:spPr>
          <a:xfrm rot="5400000">
            <a:off x="6622319" y="4548659"/>
            <a:ext cx="1499010" cy="2762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Conector angular 10"/>
          <p:cNvCxnSpPr>
            <a:stCxn id="7" idx="1"/>
            <a:endCxn id="6" idx="2"/>
          </p:cNvCxnSpPr>
          <p:nvPr/>
        </p:nvCxnSpPr>
        <p:spPr>
          <a:xfrm rot="10800000">
            <a:off x="5149071" y="4358224"/>
            <a:ext cx="346353" cy="10780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59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/>
            </a:r>
            <a:br>
              <a:rPr lang="es-VE" dirty="0" smtClean="0"/>
            </a:br>
            <a:r>
              <a:rPr lang="es-VE" dirty="0" smtClean="0"/>
              <a:t>Acondicionamiento - Amplificación</a:t>
            </a:r>
            <a:endParaRPr lang="es-V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1141412" y="2249487"/>
                <a:ext cx="7927284" cy="3541714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s-VE" dirty="0" smtClean="0"/>
                  <a:t>Preamplificación – Filtro pasa bajo:</a:t>
                </a:r>
              </a:p>
              <a:p>
                <a:pPr marL="0" indent="0">
                  <a:buNone/>
                </a:pPr>
                <a:endParaRPr lang="es-VE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V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s-VE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s-VE" i="1">
                            <a:latin typeface="Cambria Math" panose="02040503050406030204" pitchFamily="18" charset="0"/>
                          </a:rPr>
                          <m:t>𝑑𝐵</m:t>
                        </m:r>
                      </m:sub>
                    </m:sSub>
                    <m:r>
                      <a:rPr lang="es-V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V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VE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VE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VE" i="1">
                            <a:latin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s-V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VE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VE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s-V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VE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VE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s-VE" dirty="0" smtClean="0"/>
              </a:p>
              <a:p>
                <a:pPr lvl="1"/>
                <a:endParaRPr lang="es-VE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V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s-VE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s-VE" i="1">
                            <a:latin typeface="Cambria Math" panose="02040503050406030204" pitchFamily="18" charset="0"/>
                          </a:rPr>
                          <m:t>𝑑𝐵</m:t>
                        </m:r>
                      </m:sub>
                    </m:sSub>
                    <m:r>
                      <a:rPr lang="es-V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VE" b="0" i="1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s-VE" b="0" i="1" smtClean="0">
                        <a:latin typeface="Cambria Math" panose="02040503050406030204" pitchFamily="18" charset="0"/>
                      </a:rPr>
                      <m:t>𝐻𝑧</m:t>
                    </m:r>
                    <m:r>
                      <a:rPr lang="es-VE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s-V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VE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VE" b="0" i="1" smtClean="0">
                        <a:latin typeface="Cambria Math" panose="02040503050406030204" pitchFamily="18" charset="0"/>
                      </a:rPr>
                      <m:t>=0,22</m:t>
                    </m:r>
                    <m:r>
                      <a:rPr lang="es-VE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s-VE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VE" b="0" i="1" smtClean="0">
                        <a:latin typeface="Cambria Math" panose="02040503050406030204" pitchFamily="18" charset="0"/>
                      </a:rPr>
                      <m:t> ; </m:t>
                    </m:r>
                    <m:sSub>
                      <m:sSubPr>
                        <m:ctrlPr>
                          <a:rPr lang="es-V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VE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VE" b="0" i="1" smtClean="0">
                        <a:latin typeface="Cambria Math" panose="02040503050406030204" pitchFamily="18" charset="0"/>
                      </a:rPr>
                      <m:t>=47</m:t>
                    </m:r>
                    <m:r>
                      <a:rPr lang="es-VE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s-VE" i="1"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endParaRPr lang="es-VE" dirty="0" smtClean="0"/>
              </a:p>
              <a:p>
                <a:pPr lvl="1"/>
                <a:endParaRPr lang="es-VE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V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s-VE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s-VE" i="1">
                            <a:latin typeface="Cambria Math" panose="02040503050406030204" pitchFamily="18" charset="0"/>
                          </a:rPr>
                          <m:t>𝑑𝐵</m:t>
                        </m:r>
                      </m:sub>
                    </m:sSub>
                    <m:r>
                      <a:rPr lang="es-V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V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VE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VE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VE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s-VE" i="1">
                            <a:latin typeface="Cambria Math" panose="02040503050406030204" pitchFamily="18" charset="0"/>
                          </a:rPr>
                          <m:t>.47</m:t>
                        </m:r>
                        <m:r>
                          <a:rPr lang="es-VE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s-VE" i="1">
                            <a:latin typeface="Cambria Math" panose="02040503050406030204" pitchFamily="18" charset="0"/>
                          </a:rPr>
                          <m:t>𝛺</m:t>
                        </m:r>
                        <m:r>
                          <a:rPr lang="es-VE" i="1">
                            <a:latin typeface="Cambria Math" panose="02040503050406030204" pitchFamily="18" charset="0"/>
                          </a:rPr>
                          <m:t>.0,22</m:t>
                        </m:r>
                        <m:r>
                          <a:rPr lang="es-VE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s-VE" i="1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  <m:r>
                      <a:rPr lang="es-VE" i="1">
                        <a:latin typeface="Cambria Math" panose="02040503050406030204" pitchFamily="18" charset="0"/>
                      </a:rPr>
                      <m:t>≈15,4</m:t>
                    </m:r>
                    <m:r>
                      <a:rPr lang="es-VE" i="1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s-VE" dirty="0" smtClean="0"/>
              </a:p>
              <a:p>
                <a:pPr marL="0" indent="0">
                  <a:buNone/>
                </a:pPr>
                <a:endParaRPr lang="es-VE" dirty="0" smtClean="0"/>
              </a:p>
              <a:p>
                <a:pPr lvl="1"/>
                <a:endParaRPr lang="es-VE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2" y="2249487"/>
                <a:ext cx="7927284" cy="3541714"/>
              </a:xfrm>
              <a:blipFill rotWithShape="0">
                <a:blip r:embed="rId2"/>
                <a:stretch>
                  <a:fillRect l="-1153" t="-861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732" y="3177237"/>
            <a:ext cx="3870482" cy="27663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663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/>
            </a:r>
            <a:br>
              <a:rPr lang="es-VE" dirty="0" smtClean="0"/>
            </a:br>
            <a:r>
              <a:rPr lang="es-VE" dirty="0" smtClean="0"/>
              <a:t>Acondicionamiento - Amplificación</a:t>
            </a:r>
            <a:endParaRPr lang="es-V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2" y="2249487"/>
            <a:ext cx="7927284" cy="3541714"/>
          </a:xfrm>
        </p:spPr>
        <p:txBody>
          <a:bodyPr/>
          <a:lstStyle/>
          <a:p>
            <a:pPr marL="0" indent="0">
              <a:buNone/>
            </a:pPr>
            <a:r>
              <a:rPr lang="es-VE" dirty="0" smtClean="0"/>
              <a:t>Preamplificación</a:t>
            </a:r>
          </a:p>
          <a:p>
            <a:pPr marL="0" indent="0">
              <a:buNone/>
            </a:pPr>
            <a:endParaRPr lang="es-VE" dirty="0" smtClean="0"/>
          </a:p>
          <a:p>
            <a:pPr lvl="1"/>
            <a:endParaRPr lang="es-VE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675" y="2886134"/>
            <a:ext cx="3183473" cy="36867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81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/>
            </a:r>
            <a:br>
              <a:rPr lang="es-VE" dirty="0" smtClean="0"/>
            </a:br>
            <a:r>
              <a:rPr lang="es-VE" dirty="0"/>
              <a:t>Acondicionamiento - </a:t>
            </a:r>
            <a:r>
              <a:rPr lang="es-VE" dirty="0" smtClean="0"/>
              <a:t>Filtrado</a:t>
            </a:r>
            <a:endParaRPr lang="es-V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1141412" y="2249487"/>
                <a:ext cx="6959096" cy="354171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s-VE" dirty="0" smtClean="0"/>
                  <a:t>Filtrado de la señal EMG</a:t>
                </a:r>
              </a:p>
              <a:p>
                <a:pPr marL="0" indent="0">
                  <a:buNone/>
                </a:pPr>
                <a:endParaRPr lang="es-VE" dirty="0" smtClean="0"/>
              </a:p>
              <a:p>
                <a:pPr lvl="1"/>
                <a:r>
                  <a:rPr lang="es-VE" dirty="0" smtClean="0"/>
                  <a:t>Banda de frecuencias: 20Hz - 500Hz</a:t>
                </a:r>
              </a:p>
              <a:p>
                <a:pPr lvl="1"/>
                <a:r>
                  <a:rPr lang="es-VE" dirty="0" smtClean="0"/>
                  <a:t>Pendiente en frecuencia de corte: -40 dB/década</a:t>
                </a:r>
              </a:p>
              <a:p>
                <a:pPr lvl="1"/>
                <a:r>
                  <a:rPr lang="es-VE" dirty="0" smtClean="0"/>
                  <a:t>Filtro </a:t>
                </a:r>
                <a:r>
                  <a:rPr lang="es-VE" dirty="0" err="1" smtClean="0"/>
                  <a:t>Butterworth</a:t>
                </a:r>
                <a:r>
                  <a:rPr lang="es-VE" dirty="0" smtClean="0"/>
                  <a:t> de 2do orden</a:t>
                </a:r>
              </a:p>
              <a:p>
                <a:pPr lvl="1"/>
                <a:r>
                  <a:rPr lang="es-VE" dirty="0" smtClean="0"/>
                  <a:t>Factor de calidad </a:t>
                </a:r>
                <a14:m>
                  <m:oMath xmlns:m="http://schemas.openxmlformats.org/officeDocument/2006/math">
                    <m:r>
                      <a:rPr lang="es-VE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s-V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V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VE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s-VE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V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s-VE" i="1">
                        <a:latin typeface="Cambria Math" panose="02040503050406030204" pitchFamily="18" charset="0"/>
                      </a:rPr>
                      <m:t>=0,707</m:t>
                    </m:r>
                  </m:oMath>
                </a14:m>
                <a:endParaRPr lang="es-VE" dirty="0" smtClean="0"/>
              </a:p>
              <a:p>
                <a:pPr lvl="1"/>
                <a:endParaRPr lang="es-VE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2" y="2249487"/>
                <a:ext cx="6959096" cy="3541714"/>
              </a:xfrm>
              <a:blipFill rotWithShape="0">
                <a:blip r:embed="rId2"/>
                <a:stretch>
                  <a:fillRect l="-1313" t="-172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460" y="2692260"/>
            <a:ext cx="3904951" cy="29447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306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/>
            </a:r>
            <a:br>
              <a:rPr lang="es-VE" dirty="0" smtClean="0"/>
            </a:br>
            <a:r>
              <a:rPr lang="es-VE" dirty="0"/>
              <a:t>Acondicionamiento - </a:t>
            </a:r>
            <a:r>
              <a:rPr lang="es-VE" dirty="0" smtClean="0"/>
              <a:t>Filtrado</a:t>
            </a:r>
            <a:endParaRPr lang="es-V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1141412" y="2249487"/>
                <a:ext cx="6959096" cy="354171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s-VE" dirty="0" smtClean="0"/>
                  <a:t>Filtro pasa alto </a:t>
                </a:r>
                <a:r>
                  <a:rPr lang="es-VE" dirty="0"/>
                  <a:t>S</a:t>
                </a:r>
                <a:r>
                  <a:rPr lang="es-VE" dirty="0" smtClean="0"/>
                  <a:t>allen Key</a:t>
                </a:r>
              </a:p>
              <a:p>
                <a:pPr marL="0" indent="0">
                  <a:buNone/>
                </a:pPr>
                <a:endParaRPr lang="es-VE" dirty="0" smtClean="0"/>
              </a:p>
              <a:p>
                <a14:m>
                  <m:oMath xmlns:m="http://schemas.openxmlformats.org/officeDocument/2006/math">
                    <m:r>
                      <a:rPr lang="es-VE" sz="2000" i="1">
                        <a:latin typeface="Cambria Math" panose="02040503050406030204" pitchFamily="18" charset="0"/>
                      </a:rPr>
                      <m:t>𝐹𝑐</m:t>
                    </m:r>
                    <m:r>
                      <a:rPr lang="es-VE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VE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VE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VE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VE" sz="2000" i="1">
                            <a:latin typeface="Cambria Math" panose="02040503050406030204" pitchFamily="18" charset="0"/>
                          </a:rPr>
                          <m:t>𝜋</m:t>
                        </m:r>
                        <m:rad>
                          <m:radPr>
                            <m:degHide m:val="on"/>
                            <m:ctrlPr>
                              <a:rPr lang="es-VE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s-VE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VE" sz="20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s-VE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VE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VE" sz="20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s-VE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VE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VE" sz="20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s-VE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VE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VE" sz="20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s-VE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rad>
                      </m:den>
                    </m:f>
                    <m:r>
                      <a:rPr lang="es-VE" sz="2000" b="0" i="1" smtClean="0">
                        <a:latin typeface="Cambria Math" panose="02040503050406030204" pitchFamily="18" charset="0"/>
                      </a:rPr>
                      <m:t>=20</m:t>
                    </m:r>
                    <m:r>
                      <a:rPr lang="es-VE" sz="2000" b="0" i="1" smtClean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s-VE" sz="2000" dirty="0" smtClean="0"/>
              </a:p>
              <a:p>
                <a14:m>
                  <m:oMath xmlns:m="http://schemas.openxmlformats.org/officeDocument/2006/math">
                    <m:r>
                      <a:rPr lang="es-VE" sz="20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s-VE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VE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s-VE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s-VE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VE" sz="20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s-VE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VE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VE" sz="20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s-VE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VE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VE" sz="20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s-VE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s-VE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VE" sz="20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s-VE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rad>
                      </m:num>
                      <m:den>
                        <m:sSub>
                          <m:sSubPr>
                            <m:ctrlPr>
                              <a:rPr lang="es-VE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VE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VE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VE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s-VE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VE" sz="20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VE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VE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VE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VE" sz="20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VE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VE" sz="20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s-VE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VE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VE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s-VE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VE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s-VE" sz="2000" dirty="0" smtClean="0"/>
              </a:p>
              <a:p>
                <a:endParaRPr lang="es-VE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2" y="2249487"/>
                <a:ext cx="6959096" cy="3541714"/>
              </a:xfrm>
              <a:blipFill rotWithShape="0">
                <a:blip r:embed="rId2"/>
                <a:stretch>
                  <a:fillRect l="-1313" t="-172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600" y="3314320"/>
            <a:ext cx="5567085" cy="24768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173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/>
            </a:r>
            <a:br>
              <a:rPr lang="es-VE" dirty="0" smtClean="0"/>
            </a:br>
            <a:r>
              <a:rPr lang="es-VE" dirty="0"/>
              <a:t>Acondicionamiento - </a:t>
            </a:r>
            <a:r>
              <a:rPr lang="es-VE" dirty="0" smtClean="0"/>
              <a:t>Filtrado</a:t>
            </a:r>
            <a:endParaRPr lang="es-V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2" y="2249487"/>
            <a:ext cx="3979228" cy="3541714"/>
          </a:xfrm>
        </p:spPr>
        <p:txBody>
          <a:bodyPr/>
          <a:lstStyle/>
          <a:p>
            <a:pPr marL="0" indent="0">
              <a:buNone/>
            </a:pPr>
            <a:r>
              <a:rPr lang="es-VE" dirty="0" smtClean="0"/>
              <a:t>Filtro pasa alto </a:t>
            </a:r>
            <a:r>
              <a:rPr lang="es-VE" dirty="0"/>
              <a:t>S</a:t>
            </a:r>
            <a:r>
              <a:rPr lang="es-VE" dirty="0" smtClean="0"/>
              <a:t>allen Key</a:t>
            </a:r>
          </a:p>
          <a:p>
            <a:pPr marL="0" indent="0">
              <a:buNone/>
            </a:pPr>
            <a:endParaRPr lang="es-VE" dirty="0" smtClean="0"/>
          </a:p>
          <a:p>
            <a:endParaRPr lang="es-VE" dirty="0" smtClean="0"/>
          </a:p>
          <a:p>
            <a:endParaRPr lang="es-VE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3203904"/>
            <a:ext cx="5567085" cy="25304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2"/>
              <p:cNvSpPr txBox="1">
                <a:spLocks/>
              </p:cNvSpPr>
              <p:nvPr/>
            </p:nvSpPr>
            <p:spPr>
              <a:xfrm>
                <a:off x="7068183" y="2249487"/>
                <a:ext cx="3979228" cy="35417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VE" i="1" dirty="0" smtClean="0"/>
              </a:p>
              <a:p>
                <a:endParaRPr lang="es-VE" i="1" dirty="0"/>
              </a:p>
              <a:p>
                <a:endParaRPr lang="es-VE" i="1" dirty="0" smtClean="0"/>
              </a:p>
              <a:p>
                <a14:m>
                  <m:oMath xmlns:m="http://schemas.openxmlformats.org/officeDocument/2006/math">
                    <m:r>
                      <a:rPr lang="es-VE" i="1">
                        <a:latin typeface="Cambria Math" panose="02040503050406030204" pitchFamily="18" charset="0"/>
                      </a:rPr>
                      <m:t>𝐹𝑐</m:t>
                    </m:r>
                    <m:r>
                      <a:rPr lang="es-VE" i="1">
                        <a:latin typeface="Cambria Math" panose="02040503050406030204" pitchFamily="18" charset="0"/>
                      </a:rPr>
                      <m:t>=19,27</m:t>
                    </m:r>
                    <m:r>
                      <a:rPr lang="es-VE" b="0" i="1" smtClean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s-VE" dirty="0" smtClean="0"/>
              </a:p>
              <a:p>
                <a14:m>
                  <m:oMath xmlns:m="http://schemas.openxmlformats.org/officeDocument/2006/math">
                    <m:r>
                      <a:rPr lang="es-VE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s-VE" i="1">
                        <a:latin typeface="Cambria Math" panose="02040503050406030204" pitchFamily="18" charset="0"/>
                      </a:rPr>
                      <m:t>=0,7263</m:t>
                    </m:r>
                  </m:oMath>
                </a14:m>
                <a:endParaRPr lang="es-VE" dirty="0" smtClean="0"/>
              </a:p>
              <a:p>
                <a:endParaRPr lang="es-VE" dirty="0" smtClean="0"/>
              </a:p>
            </p:txBody>
          </p:sp>
        </mc:Choice>
        <mc:Fallback xmlns="">
          <p:sp>
            <p:nvSpPr>
              <p:cNvPr id="6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183" y="2249487"/>
                <a:ext cx="3979228" cy="3541714"/>
              </a:xfrm>
              <a:prstGeom prst="rect">
                <a:avLst/>
              </a:prstGeom>
              <a:blipFill rotWithShape="0">
                <a:blip r:embed="rId3"/>
                <a:stretch>
                  <a:fillRect l="-3063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124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/>
            </a:r>
            <a:br>
              <a:rPr lang="es-VE" dirty="0" smtClean="0"/>
            </a:br>
            <a:r>
              <a:rPr lang="es-VE" dirty="0"/>
              <a:t>Acondicionamiento - Amplificación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1141412" y="2249487"/>
                <a:ext cx="4936659" cy="354171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s-VE" dirty="0" smtClean="0"/>
                  <a:t>Segunda etapa de amplificación </a:t>
                </a:r>
              </a:p>
              <a:p>
                <a:pPr marL="0" indent="0">
                  <a:buNone/>
                </a:pPr>
                <a:endParaRPr lang="es-VE" dirty="0" smtClean="0"/>
              </a:p>
              <a:p>
                <a:r>
                  <a:rPr lang="es-VE" sz="2000" dirty="0" smtClean="0"/>
                  <a:t>Amplificador no inversor: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VE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VE" i="1">
                        <a:latin typeface="Cambria Math" panose="02040503050406030204" pitchFamily="18" charset="0"/>
                      </a:rPr>
                      <m:t>=1+</m:t>
                    </m:r>
                    <m:f>
                      <m:fPr>
                        <m:ctrlPr>
                          <a:rPr lang="es-V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V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VE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VE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V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VE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V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s-VE" i="1" dirty="0" smtClean="0"/>
              </a:p>
              <a:p>
                <a:pPr lvl="1"/>
                <a:endParaRPr lang="es-VE" i="1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2" y="2249487"/>
                <a:ext cx="4936659" cy="3541714"/>
              </a:xfrm>
              <a:blipFill rotWithShape="0">
                <a:blip r:embed="rId2"/>
                <a:stretch>
                  <a:fillRect l="-1852" t="-172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295" y="2603471"/>
            <a:ext cx="3098651" cy="31877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682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/>
            </a:r>
            <a:br>
              <a:rPr lang="es-VE" dirty="0" smtClean="0"/>
            </a:br>
            <a:r>
              <a:rPr lang="es-VE" dirty="0"/>
              <a:t>Acondicionamiento - Amplificación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1141412" y="2249487"/>
                <a:ext cx="4936659" cy="354171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s-VE" dirty="0" smtClean="0"/>
                  <a:t>Segunda etapa de amplificación</a:t>
                </a:r>
              </a:p>
              <a:p>
                <a:pPr marL="0" indent="0">
                  <a:buNone/>
                </a:pPr>
                <a:r>
                  <a:rPr lang="es-VE" dirty="0" smtClean="0"/>
                  <a:t> </a:t>
                </a:r>
              </a:p>
              <a:p>
                <a:r>
                  <a:rPr lang="es-VE" sz="2000" dirty="0" smtClean="0"/>
                  <a:t>Amplificador no inversor:</a:t>
                </a:r>
                <a:endParaRPr lang="es-VE" sz="2000" i="1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s-VE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VE" i="1">
                        <a:latin typeface="Cambria Math" panose="02040503050406030204" pitchFamily="18" charset="0"/>
                      </a:rPr>
                      <m:t>=11 </m:t>
                    </m:r>
                    <m:box>
                      <m:boxPr>
                        <m:ctrlPr>
                          <a:rPr lang="es-VE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groupChr>
                          <m:groupChrPr>
                            <m:chr m:val="⇒"/>
                            <m:vertJc m:val="bot"/>
                            <m:ctrlPr>
                              <a:rPr lang="es-VE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sSub>
                              <m:sSubPr>
                                <m:ctrlPr>
                                  <a:rPr lang="es-V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VE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s-VE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VE" i="1">
                                <a:latin typeface="Cambria Math" panose="02040503050406030204" pitchFamily="18" charset="0"/>
                              </a:rPr>
                              <m:t>=1</m:t>
                            </m:r>
                            <m:r>
                              <a:rPr lang="es-VE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s-VE" i="1">
                                <a:latin typeface="Cambria Math" panose="02040503050406030204" pitchFamily="18" charset="0"/>
                              </a:rPr>
                              <m:t>𝛺</m:t>
                            </m:r>
                          </m:e>
                        </m:groupChr>
                      </m:e>
                    </m:box>
                    <m:r>
                      <a:rPr lang="es-VE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V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VE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VE" i="1">
                        <a:latin typeface="Cambria Math" panose="02040503050406030204" pitchFamily="18" charset="0"/>
                      </a:rPr>
                      <m:t>=10</m:t>
                    </m:r>
                    <m:r>
                      <a:rPr lang="es-VE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s-VE" i="1"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endParaRPr lang="es-VE" dirty="0" smtClean="0"/>
              </a:p>
              <a:p>
                <a:pPr lvl="1"/>
                <a:endParaRPr lang="es-VE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2" y="2249487"/>
                <a:ext cx="4936659" cy="3541714"/>
              </a:xfrm>
              <a:blipFill rotWithShape="0">
                <a:blip r:embed="rId2"/>
                <a:stretch>
                  <a:fillRect l="-1852" t="-172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295" y="2603472"/>
            <a:ext cx="3098651" cy="31877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399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/>
            </a:r>
            <a:br>
              <a:rPr lang="es-VE" dirty="0" smtClean="0"/>
            </a:br>
            <a:r>
              <a:rPr lang="es-VE" dirty="0"/>
              <a:t>Acondicionamiento - </a:t>
            </a:r>
            <a:r>
              <a:rPr lang="es-VE" dirty="0" smtClean="0"/>
              <a:t>Rectificación</a:t>
            </a:r>
            <a:endParaRPr lang="es-V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2" y="2249487"/>
            <a:ext cx="8497440" cy="3541714"/>
          </a:xfrm>
        </p:spPr>
        <p:txBody>
          <a:bodyPr/>
          <a:lstStyle/>
          <a:p>
            <a:pPr marL="0" indent="0">
              <a:buNone/>
            </a:pPr>
            <a:r>
              <a:rPr lang="es-VE" dirty="0" smtClean="0"/>
              <a:t>Circuito rectificador de onda completa - “</a:t>
            </a:r>
            <a:r>
              <a:rPr lang="es-VE" dirty="0"/>
              <a:t>TI </a:t>
            </a:r>
            <a:r>
              <a:rPr lang="es-VE" dirty="0" err="1"/>
              <a:t>Precision</a:t>
            </a:r>
            <a:r>
              <a:rPr lang="es-VE" dirty="0"/>
              <a:t> </a:t>
            </a:r>
            <a:r>
              <a:rPr lang="es-VE" dirty="0" err="1"/>
              <a:t>Designs</a:t>
            </a:r>
            <a:r>
              <a:rPr lang="es-VE" dirty="0"/>
              <a:t>: </a:t>
            </a:r>
            <a:r>
              <a:rPr lang="es-VE" dirty="0" err="1"/>
              <a:t>Verified</a:t>
            </a:r>
            <a:r>
              <a:rPr lang="es-VE" dirty="0"/>
              <a:t> </a:t>
            </a:r>
            <a:r>
              <a:rPr lang="es-VE" dirty="0" err="1"/>
              <a:t>Design</a:t>
            </a:r>
            <a:r>
              <a:rPr lang="es-VE" dirty="0"/>
              <a:t> </a:t>
            </a:r>
            <a:r>
              <a:rPr lang="es-VE" dirty="0" err="1"/>
              <a:t>Precision</a:t>
            </a:r>
            <a:r>
              <a:rPr lang="es-VE" dirty="0"/>
              <a:t> Full-Wave </a:t>
            </a:r>
            <a:r>
              <a:rPr lang="es-VE" dirty="0" err="1"/>
              <a:t>Rectifier</a:t>
            </a:r>
            <a:r>
              <a:rPr lang="es-VE" dirty="0"/>
              <a:t>” </a:t>
            </a:r>
            <a:endParaRPr lang="es-VE" dirty="0" smtClean="0"/>
          </a:p>
          <a:p>
            <a:pPr marL="0" indent="0">
              <a:buNone/>
            </a:pPr>
            <a:endParaRPr lang="es-VE" dirty="0" smtClean="0"/>
          </a:p>
          <a:p>
            <a:endParaRPr lang="es-VE" dirty="0"/>
          </a:p>
          <a:p>
            <a:endParaRPr lang="es-VE" dirty="0" smtClean="0"/>
          </a:p>
          <a:p>
            <a:endParaRPr lang="es-VE" dirty="0" smtClean="0"/>
          </a:p>
          <a:p>
            <a:pPr marL="0" indent="0">
              <a:buNone/>
            </a:pPr>
            <a:endParaRPr lang="es-VE" dirty="0" smtClean="0"/>
          </a:p>
          <a:p>
            <a:pPr marL="0" indent="0">
              <a:buNone/>
            </a:pPr>
            <a:endParaRPr lang="es-VE" dirty="0" smtClean="0"/>
          </a:p>
          <a:p>
            <a:endParaRPr lang="es-VE" dirty="0" smtClean="0"/>
          </a:p>
          <a:p>
            <a:endParaRPr lang="es-VE" dirty="0" smtClean="0"/>
          </a:p>
        </p:txBody>
      </p:sp>
      <p:pic>
        <p:nvPicPr>
          <p:cNvPr id="11266" name="Picture 2" descr="Rectificad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915" y="3769099"/>
            <a:ext cx="6490993" cy="2588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937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>Dispositivos de control</a:t>
            </a:r>
            <a:endParaRPr lang="es-VE" dirty="0"/>
          </a:p>
        </p:txBody>
      </p:sp>
      <p:pic>
        <p:nvPicPr>
          <p:cNvPr id="2056" name="Picture 8" descr="Resultado de imagen para kinect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69" y="4572000"/>
            <a:ext cx="3512403" cy="197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Resultado de imagen para myoband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464" y="4571999"/>
            <a:ext cx="3512403" cy="197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Resultado de imagen para myoban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78" y="2657806"/>
            <a:ext cx="2389707" cy="168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Resultado de imagen para kinec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92" y="2750751"/>
            <a:ext cx="3033380" cy="104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Resultado de imagen para leap moti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515" y="2605771"/>
            <a:ext cx="1683305" cy="168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/>
          <p:cNvSpPr txBox="1"/>
          <p:nvPr/>
        </p:nvSpPr>
        <p:spPr>
          <a:xfrm>
            <a:off x="2009553" y="2160663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 smtClean="0"/>
              <a:t>Kinect</a:t>
            </a:r>
            <a:endParaRPr lang="es-VE" dirty="0"/>
          </a:p>
        </p:txBody>
      </p:sp>
      <p:sp>
        <p:nvSpPr>
          <p:cNvPr id="11" name="CuadroTexto 10"/>
          <p:cNvSpPr txBox="1"/>
          <p:nvPr/>
        </p:nvSpPr>
        <p:spPr>
          <a:xfrm>
            <a:off x="5303622" y="2160663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 err="1" smtClean="0"/>
              <a:t>LeapMotion</a:t>
            </a:r>
            <a:endParaRPr lang="es-VE" dirty="0"/>
          </a:p>
        </p:txBody>
      </p:sp>
      <p:sp>
        <p:nvSpPr>
          <p:cNvPr id="12" name="CuadroTexto 11"/>
          <p:cNvSpPr txBox="1"/>
          <p:nvPr/>
        </p:nvSpPr>
        <p:spPr>
          <a:xfrm>
            <a:off x="9133096" y="2236439"/>
            <a:ext cx="1067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 err="1" smtClean="0"/>
              <a:t>Myoband</a:t>
            </a:r>
            <a:endParaRPr lang="es-VE" dirty="0"/>
          </a:p>
        </p:txBody>
      </p:sp>
      <p:pic>
        <p:nvPicPr>
          <p:cNvPr id="2070" name="Picture 22" descr="Resultado de imagen para leap motion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085" y="4572000"/>
            <a:ext cx="3622166" cy="197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47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/>
            </a:r>
            <a:br>
              <a:rPr lang="es-VE" dirty="0" smtClean="0"/>
            </a:br>
            <a:r>
              <a:rPr lang="es-VE" dirty="0"/>
              <a:t>Acondicionamiento - </a:t>
            </a:r>
            <a:r>
              <a:rPr lang="es-VE" dirty="0" smtClean="0"/>
              <a:t>Rectificación</a:t>
            </a:r>
            <a:endParaRPr lang="es-V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2" y="2249487"/>
            <a:ext cx="5130296" cy="3541714"/>
          </a:xfrm>
        </p:spPr>
        <p:txBody>
          <a:bodyPr/>
          <a:lstStyle/>
          <a:p>
            <a:pPr marL="0" indent="0">
              <a:buNone/>
            </a:pPr>
            <a:r>
              <a:rPr lang="es-VE" dirty="0" smtClean="0"/>
              <a:t>Circuito rectificador de onda completa</a:t>
            </a:r>
          </a:p>
          <a:p>
            <a:pPr marL="0" indent="0">
              <a:buNone/>
            </a:pPr>
            <a:endParaRPr lang="es-VE" dirty="0" smtClean="0"/>
          </a:p>
          <a:p>
            <a:r>
              <a:rPr lang="es-VE" sz="2000" dirty="0" err="1" smtClean="0"/>
              <a:t>Semiciclo</a:t>
            </a:r>
            <a:r>
              <a:rPr lang="es-VE" sz="2000" dirty="0" smtClean="0"/>
              <a:t> positivo:</a:t>
            </a:r>
          </a:p>
          <a:p>
            <a:pPr marL="0" indent="0">
              <a:buNone/>
            </a:pPr>
            <a:endParaRPr lang="es-VE" dirty="0" smtClean="0"/>
          </a:p>
          <a:p>
            <a:endParaRPr lang="es-VE" dirty="0"/>
          </a:p>
          <a:p>
            <a:endParaRPr lang="es-VE" dirty="0" smtClean="0"/>
          </a:p>
          <a:p>
            <a:endParaRPr lang="es-VE" dirty="0" smtClean="0"/>
          </a:p>
          <a:p>
            <a:pPr marL="0" indent="0">
              <a:buNone/>
            </a:pPr>
            <a:endParaRPr lang="es-VE" dirty="0" smtClean="0"/>
          </a:p>
          <a:p>
            <a:pPr marL="0" indent="0">
              <a:buNone/>
            </a:pPr>
            <a:endParaRPr lang="es-VE" dirty="0" smtClean="0"/>
          </a:p>
          <a:p>
            <a:endParaRPr lang="es-VE" dirty="0" smtClean="0"/>
          </a:p>
          <a:p>
            <a:endParaRPr lang="es-VE" dirty="0" smtClean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5917115" y="2249487"/>
            <a:ext cx="5130296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VE" dirty="0" smtClean="0"/>
          </a:p>
          <a:p>
            <a:endParaRPr lang="es-VE" dirty="0" smtClean="0"/>
          </a:p>
          <a:p>
            <a:r>
              <a:rPr lang="es-VE" sz="2000" dirty="0" err="1" smtClean="0"/>
              <a:t>Semiciclo</a:t>
            </a:r>
            <a:r>
              <a:rPr lang="es-VE" sz="2000" dirty="0" smtClean="0"/>
              <a:t> negativo: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VE" dirty="0" smtClean="0"/>
          </a:p>
          <a:p>
            <a:endParaRPr lang="es-VE" dirty="0" smtClean="0"/>
          </a:p>
          <a:p>
            <a:endParaRPr lang="es-VE" dirty="0" smtClean="0"/>
          </a:p>
          <a:p>
            <a:endParaRPr lang="es-VE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s-VE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s-VE" dirty="0" smtClean="0"/>
          </a:p>
          <a:p>
            <a:endParaRPr lang="es-VE" dirty="0" smtClean="0"/>
          </a:p>
          <a:p>
            <a:endParaRPr lang="es-VE" dirty="0" smtClean="0"/>
          </a:p>
        </p:txBody>
      </p:sp>
      <p:pic>
        <p:nvPicPr>
          <p:cNvPr id="12291" name="Picture 3" descr="Rect_p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4020344"/>
            <a:ext cx="4592414" cy="1896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 descr="Rect_n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352" y="4020344"/>
            <a:ext cx="4507177" cy="1896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801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/>
            </a:r>
            <a:br>
              <a:rPr lang="es-VE" dirty="0" smtClean="0"/>
            </a:br>
            <a:r>
              <a:rPr lang="es-VE" dirty="0"/>
              <a:t>Acondicionamiento - </a:t>
            </a:r>
            <a:r>
              <a:rPr lang="es-VE" dirty="0" smtClean="0"/>
              <a:t>Filtrado</a:t>
            </a:r>
            <a:endParaRPr lang="es-V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2" y="2249487"/>
            <a:ext cx="8497440" cy="3541714"/>
          </a:xfrm>
        </p:spPr>
        <p:txBody>
          <a:bodyPr/>
          <a:lstStyle/>
          <a:p>
            <a:pPr marL="0" indent="0">
              <a:buNone/>
            </a:pPr>
            <a:r>
              <a:rPr lang="es-VE" dirty="0" smtClean="0"/>
              <a:t>Filtro pasa bajo – Filtro </a:t>
            </a:r>
            <a:r>
              <a:rPr lang="es-VE" dirty="0" err="1" smtClean="0"/>
              <a:t>Butterworth</a:t>
            </a:r>
            <a:r>
              <a:rPr lang="es-VE" dirty="0" smtClean="0"/>
              <a:t> 8vo orden MAX7480:</a:t>
            </a:r>
          </a:p>
          <a:p>
            <a:r>
              <a:rPr lang="es-VE" sz="2000" dirty="0" smtClean="0"/>
              <a:t>Alimentación máxima 5V.</a:t>
            </a:r>
          </a:p>
          <a:p>
            <a:r>
              <a:rPr lang="es-VE" sz="2000" dirty="0" smtClean="0"/>
              <a:t>Control de frecuencia a partir de un capacitor o un reloj externo.</a:t>
            </a:r>
          </a:p>
          <a:p>
            <a:r>
              <a:rPr lang="es-VE" sz="2000" dirty="0"/>
              <a:t>Frecuencia de corte variable 1Hz – </a:t>
            </a:r>
            <a:r>
              <a:rPr lang="es-VE" sz="2000" dirty="0" smtClean="0"/>
              <a:t>2KHz.</a:t>
            </a:r>
          </a:p>
          <a:p>
            <a:endParaRPr lang="es-VE" dirty="0" smtClean="0"/>
          </a:p>
          <a:p>
            <a:endParaRPr lang="es-VE" dirty="0" smtClean="0"/>
          </a:p>
          <a:p>
            <a:pPr marL="0" indent="0">
              <a:buNone/>
            </a:pPr>
            <a:endParaRPr lang="es-VE" dirty="0" smtClean="0"/>
          </a:p>
          <a:p>
            <a:pPr marL="0" indent="0">
              <a:buNone/>
            </a:pPr>
            <a:endParaRPr lang="es-VE" dirty="0" smtClean="0"/>
          </a:p>
          <a:p>
            <a:endParaRPr lang="es-VE" dirty="0" smtClean="0"/>
          </a:p>
          <a:p>
            <a:endParaRPr lang="es-VE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797" y="4326135"/>
            <a:ext cx="2415230" cy="18595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1129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/>
            </a:r>
            <a:br>
              <a:rPr lang="es-VE" dirty="0" smtClean="0"/>
            </a:br>
            <a:r>
              <a:rPr lang="es-VE" dirty="0"/>
              <a:t>Acondicionamiento - </a:t>
            </a:r>
            <a:r>
              <a:rPr lang="es-VE" dirty="0" smtClean="0"/>
              <a:t>Filtrado</a:t>
            </a:r>
            <a:endParaRPr lang="es-V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1141412" y="2249487"/>
                <a:ext cx="8497440" cy="354171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s-VE" dirty="0" smtClean="0"/>
                  <a:t>Filtro pasa bajo – Filtro </a:t>
                </a:r>
                <a:r>
                  <a:rPr lang="es-VE" dirty="0" err="1" smtClean="0"/>
                  <a:t>Butterworth</a:t>
                </a:r>
                <a:r>
                  <a:rPr lang="es-VE" dirty="0" smtClean="0"/>
                  <a:t> 8vo orden MAX7480: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V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0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s-VE" sz="20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s-VE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VE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VE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VE" sz="20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s-VE" sz="2000" i="1">
                                <a:latin typeface="Cambria Math" panose="02040503050406030204" pitchFamily="18" charset="0"/>
                              </a:rPr>
                              <m:t>𝑐𝑙𝑘</m:t>
                            </m:r>
                          </m:sub>
                        </m:sSub>
                      </m:num>
                      <m:den>
                        <m:r>
                          <a:rPr lang="es-VE" sz="2000" i="1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s-VE" sz="2000" i="1">
                        <a:latin typeface="Cambria Math" panose="02040503050406030204" pitchFamily="18" charset="0"/>
                      </a:rPr>
                      <m:t> </m:t>
                    </m:r>
                    <m:box>
                      <m:boxPr>
                        <m:ctrlPr>
                          <a:rPr lang="es-VE" sz="20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groupChr>
                          <m:groupChrPr>
                            <m:chr m:val="⇒"/>
                            <m:vertJc m:val="bot"/>
                            <m:ctrlPr>
                              <a:rPr lang="es-VE" sz="20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sSub>
                              <m:sSubPr>
                                <m:ctrlPr>
                                  <a:rPr lang="es-VE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VE" sz="2000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s-VE" sz="2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s-VE" sz="2000" i="1">
                                <a:latin typeface="Cambria Math" panose="02040503050406030204" pitchFamily="18" charset="0"/>
                              </a:rPr>
                              <m:t>=500</m:t>
                            </m:r>
                            <m:r>
                              <a:rPr lang="es-VE" sz="2000" i="1">
                                <a:latin typeface="Cambria Math" panose="02040503050406030204" pitchFamily="18" charset="0"/>
                              </a:rPr>
                              <m:t>𝐻𝑧</m:t>
                            </m:r>
                          </m:e>
                        </m:groupChr>
                      </m:e>
                    </m:box>
                    <m:r>
                      <a:rPr lang="es-VE" sz="20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V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0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s-VE" sz="2000" i="1">
                            <a:latin typeface="Cambria Math" panose="02040503050406030204" pitchFamily="18" charset="0"/>
                          </a:rPr>
                          <m:t>𝑐𝑙𝑘</m:t>
                        </m:r>
                      </m:sub>
                    </m:sSub>
                    <m:r>
                      <a:rPr lang="es-VE" sz="2000" i="1">
                        <a:latin typeface="Cambria Math" panose="02040503050406030204" pitchFamily="18" charset="0"/>
                      </a:rPr>
                      <m:t>=50</m:t>
                    </m:r>
                    <m:r>
                      <a:rPr lang="es-VE" sz="2000" i="1">
                        <a:latin typeface="Cambria Math" panose="02040503050406030204" pitchFamily="18" charset="0"/>
                      </a:rPr>
                      <m:t>𝐾𝐻𝑧</m:t>
                    </m:r>
                  </m:oMath>
                </a14:m>
                <a:endParaRPr lang="es-VE" sz="2000" dirty="0" smtClean="0"/>
              </a:p>
              <a:p>
                <a:r>
                  <a:rPr lang="es-VE" sz="2000" dirty="0" smtClean="0"/>
                  <a:t>Control de frecuencia por reloj externo (Flex time module):</a:t>
                </a:r>
              </a:p>
              <a:p>
                <a:endParaRPr lang="es-VE" dirty="0"/>
              </a:p>
              <a:p>
                <a:endParaRPr lang="es-VE" dirty="0" smtClean="0"/>
              </a:p>
              <a:p>
                <a:endParaRPr lang="es-VE" dirty="0" smtClean="0"/>
              </a:p>
              <a:p>
                <a:pPr marL="0" indent="0">
                  <a:buNone/>
                </a:pPr>
                <a:endParaRPr lang="es-VE" dirty="0" smtClean="0"/>
              </a:p>
              <a:p>
                <a:pPr marL="0" indent="0">
                  <a:buNone/>
                </a:pPr>
                <a:endParaRPr lang="es-VE" dirty="0" smtClean="0"/>
              </a:p>
              <a:p>
                <a:endParaRPr lang="es-VE" dirty="0" smtClean="0"/>
              </a:p>
              <a:p>
                <a:endParaRPr lang="es-VE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2" y="2249487"/>
                <a:ext cx="8497440" cy="3541714"/>
              </a:xfrm>
              <a:blipFill rotWithShape="0">
                <a:blip r:embed="rId2"/>
                <a:stretch>
                  <a:fillRect l="-1076" t="-172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ángulo 3"/>
          <p:cNvSpPr/>
          <p:nvPr/>
        </p:nvSpPr>
        <p:spPr>
          <a:xfrm>
            <a:off x="2743200" y="4468907"/>
            <a:ext cx="6587714" cy="17741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 dirty="0">
              <a:solidFill>
                <a:sysClr val="windowText" lastClr="000000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2743200" y="5924439"/>
            <a:ext cx="1463040" cy="31197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ysClr val="windowText" lastClr="000000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5669280" y="5924439"/>
            <a:ext cx="1463040" cy="31197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ysClr val="windowText" lastClr="000000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8595356" y="5938903"/>
            <a:ext cx="735554" cy="31197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ysClr val="windowText" lastClr="000000"/>
              </a:solidFill>
            </a:endParaRPr>
          </a:p>
        </p:txBody>
      </p:sp>
      <p:cxnSp>
        <p:nvCxnSpPr>
          <p:cNvPr id="8" name="Conector recto de flecha 7"/>
          <p:cNvCxnSpPr/>
          <p:nvPr/>
        </p:nvCxnSpPr>
        <p:spPr>
          <a:xfrm flipH="1">
            <a:off x="2743199" y="5523493"/>
            <a:ext cx="14630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ector recto de flecha 8"/>
          <p:cNvCxnSpPr/>
          <p:nvPr/>
        </p:nvCxnSpPr>
        <p:spPr>
          <a:xfrm flipH="1" flipV="1">
            <a:off x="2743198" y="5197383"/>
            <a:ext cx="2926080" cy="17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ángulo 9"/>
              <p:cNvSpPr/>
              <p:nvPr/>
            </p:nvSpPr>
            <p:spPr>
              <a:xfrm>
                <a:off x="6183930" y="4731858"/>
                <a:ext cx="1893794" cy="4970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sz="140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VE" sz="1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s-VE" sz="1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𝑂𝑏𝑗𝑒𝑡𝑖𝑣𝑜</m:t>
                      </m:r>
                      <m:r>
                        <a:rPr lang="es-VE" sz="14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VE" sz="1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VE" sz="1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VE" sz="1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50</m:t>
                          </m:r>
                          <m:r>
                            <a:rPr lang="es-VE" sz="1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𝐾𝐻𝑧</m:t>
                          </m:r>
                        </m:den>
                      </m:f>
                    </m:oMath>
                  </m:oMathPara>
                </a14:m>
                <a:endParaRPr lang="es-VE" sz="1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0" name="Rectá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930" y="4731858"/>
                <a:ext cx="1893794" cy="497059"/>
              </a:xfrm>
              <a:prstGeom prst="rect">
                <a:avLst/>
              </a:prstGeom>
              <a:blipFill rotWithShape="0">
                <a:blip r:embed="rId3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ángulo 10"/>
              <p:cNvSpPr/>
              <p:nvPr/>
            </p:nvSpPr>
            <p:spPr>
              <a:xfrm>
                <a:off x="2743199" y="5542988"/>
                <a:ext cx="1324829" cy="381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sz="100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VE" sz="1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s-VE" sz="1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𝐹𝑇𝑀</m:t>
                      </m:r>
                      <m:r>
                        <a:rPr lang="es-VE" sz="100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VE" sz="1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VE" sz="1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VE" sz="1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  <m:r>
                            <a:rPr lang="es-VE" sz="1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𝐾𝐻𝑧</m:t>
                          </m:r>
                        </m:den>
                      </m:f>
                    </m:oMath>
                  </m:oMathPara>
                </a14:m>
                <a:endParaRPr lang="es-VE" sz="1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1" name="Rectá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199" y="5542988"/>
                <a:ext cx="1324829" cy="38145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ángulo 11"/>
              <p:cNvSpPr/>
              <p:nvPr/>
            </p:nvSpPr>
            <p:spPr>
              <a:xfrm>
                <a:off x="4242021" y="5728783"/>
                <a:ext cx="1324829" cy="381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sz="100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VE" sz="1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VE" sz="1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𝐹𝑇𝑀</m:t>
                      </m:r>
                      <m:r>
                        <a:rPr lang="es-VE" sz="100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VE" sz="1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VE" sz="1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VE" sz="1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  <m:r>
                            <a:rPr lang="es-VE" sz="10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𝐾𝐻𝑧</m:t>
                          </m:r>
                        </m:den>
                      </m:f>
                    </m:oMath>
                  </m:oMathPara>
                </a14:m>
                <a:endParaRPr lang="es-VE" sz="1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2" name="Rectá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021" y="5728783"/>
                <a:ext cx="1324829" cy="38145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ector recto 12"/>
          <p:cNvCxnSpPr/>
          <p:nvPr/>
        </p:nvCxnSpPr>
        <p:spPr>
          <a:xfrm flipV="1">
            <a:off x="4206237" y="5503997"/>
            <a:ext cx="0" cy="703054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 flipV="1">
            <a:off x="5669278" y="5193325"/>
            <a:ext cx="0" cy="1052717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/>
          <p:nvPr/>
        </p:nvCxnSpPr>
        <p:spPr>
          <a:xfrm flipH="1">
            <a:off x="4206238" y="6080425"/>
            <a:ext cx="14630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/>
          <p:nvPr/>
        </p:nvCxnSpPr>
        <p:spPr>
          <a:xfrm flipH="1" flipV="1">
            <a:off x="5694674" y="5191532"/>
            <a:ext cx="2926080" cy="17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 flipV="1">
            <a:off x="8606564" y="5193324"/>
            <a:ext cx="0" cy="1052717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ángulo 17"/>
              <p:cNvSpPr/>
              <p:nvPr/>
            </p:nvSpPr>
            <p:spPr>
              <a:xfrm>
                <a:off x="3257850" y="4740417"/>
                <a:ext cx="1893794" cy="4970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sz="140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VE" sz="1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s-VE" sz="1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𝑂𝑏𝑗𝑒𝑡𝑖𝑣𝑜</m:t>
                      </m:r>
                      <m:r>
                        <a:rPr lang="es-VE" sz="14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VE" sz="1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VE" sz="1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VE" sz="1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50</m:t>
                          </m:r>
                          <m:r>
                            <a:rPr lang="es-VE" sz="1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𝐾𝐻𝑧</m:t>
                          </m:r>
                        </m:den>
                      </m:f>
                    </m:oMath>
                  </m:oMathPara>
                </a14:m>
                <a:endParaRPr lang="es-VE" sz="1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8" name="Rectángu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850" y="4740417"/>
                <a:ext cx="1893794" cy="497059"/>
              </a:xfrm>
              <a:prstGeom prst="rect">
                <a:avLst/>
              </a:prstGeom>
              <a:blipFill rotWithShape="0">
                <a:blip r:embed="rId6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168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/>
            </a:r>
            <a:br>
              <a:rPr lang="es-VE" dirty="0" smtClean="0"/>
            </a:br>
            <a:r>
              <a:rPr lang="es-VE" dirty="0"/>
              <a:t>Acondicionamiento - </a:t>
            </a:r>
            <a:r>
              <a:rPr lang="es-VE" dirty="0" smtClean="0"/>
              <a:t>Filtrado</a:t>
            </a:r>
            <a:endParaRPr lang="es-V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2" y="2249487"/>
            <a:ext cx="8497440" cy="3541714"/>
          </a:xfrm>
        </p:spPr>
        <p:txBody>
          <a:bodyPr/>
          <a:lstStyle/>
          <a:p>
            <a:pPr marL="0" indent="0">
              <a:buNone/>
            </a:pPr>
            <a:r>
              <a:rPr lang="es-VE" dirty="0" smtClean="0"/>
              <a:t>Filtro pasa bajo – Filtro </a:t>
            </a:r>
            <a:r>
              <a:rPr lang="es-VE" dirty="0" err="1" smtClean="0"/>
              <a:t>Butterworth</a:t>
            </a:r>
            <a:r>
              <a:rPr lang="es-VE" dirty="0" smtClean="0"/>
              <a:t> 8vo orden MAX7480:</a:t>
            </a:r>
          </a:p>
          <a:p>
            <a:endParaRPr lang="es-VE" dirty="0"/>
          </a:p>
          <a:p>
            <a:endParaRPr lang="es-VE" dirty="0" smtClean="0"/>
          </a:p>
          <a:p>
            <a:endParaRPr lang="es-VE" dirty="0" smtClean="0"/>
          </a:p>
          <a:p>
            <a:pPr marL="0" indent="0">
              <a:buNone/>
            </a:pPr>
            <a:endParaRPr lang="es-VE" dirty="0" smtClean="0"/>
          </a:p>
          <a:p>
            <a:pPr marL="0" indent="0">
              <a:buNone/>
            </a:pPr>
            <a:endParaRPr lang="es-VE" dirty="0" smtClean="0"/>
          </a:p>
          <a:p>
            <a:endParaRPr lang="es-VE" dirty="0" smtClean="0"/>
          </a:p>
          <a:p>
            <a:endParaRPr lang="es-VE" dirty="0" smtClean="0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796" y="3090847"/>
            <a:ext cx="3875166" cy="33094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10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/>
            </a:r>
            <a:br>
              <a:rPr lang="es-VE" dirty="0" smtClean="0"/>
            </a:br>
            <a:r>
              <a:rPr lang="es-VE" dirty="0"/>
              <a:t>Acondicionamiento - </a:t>
            </a:r>
            <a:r>
              <a:rPr lang="es-VE" dirty="0" smtClean="0"/>
              <a:t>Alimentación</a:t>
            </a:r>
            <a:endParaRPr lang="es-V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2" y="2249487"/>
            <a:ext cx="5130296" cy="3541714"/>
          </a:xfrm>
        </p:spPr>
        <p:txBody>
          <a:bodyPr/>
          <a:lstStyle/>
          <a:p>
            <a:pPr marL="0" indent="0">
              <a:buNone/>
            </a:pPr>
            <a:r>
              <a:rPr lang="es-VE" dirty="0" smtClean="0"/>
              <a:t>Reguladores de voltaje </a:t>
            </a:r>
            <a:r>
              <a:rPr lang="es-VE" dirty="0"/>
              <a:t>±</a:t>
            </a:r>
            <a:r>
              <a:rPr lang="es-VE" dirty="0" smtClean="0"/>
              <a:t>5V</a:t>
            </a:r>
          </a:p>
          <a:p>
            <a:pPr marL="0" indent="0">
              <a:buNone/>
            </a:pPr>
            <a:endParaRPr lang="es-VE" dirty="0" smtClean="0"/>
          </a:p>
          <a:p>
            <a:endParaRPr lang="es-VE" dirty="0"/>
          </a:p>
          <a:p>
            <a:endParaRPr lang="es-VE" dirty="0" smtClean="0"/>
          </a:p>
          <a:p>
            <a:endParaRPr lang="es-VE" dirty="0" smtClean="0"/>
          </a:p>
          <a:p>
            <a:pPr marL="0" indent="0">
              <a:buNone/>
            </a:pPr>
            <a:endParaRPr lang="es-VE" dirty="0" smtClean="0"/>
          </a:p>
          <a:p>
            <a:pPr marL="0" indent="0">
              <a:buNone/>
            </a:pPr>
            <a:endParaRPr lang="es-VE" dirty="0" smtClean="0"/>
          </a:p>
          <a:p>
            <a:endParaRPr lang="es-VE" dirty="0" smtClean="0"/>
          </a:p>
          <a:p>
            <a:endParaRPr lang="es-VE" dirty="0" smtClean="0"/>
          </a:p>
        </p:txBody>
      </p:sp>
      <p:pic>
        <p:nvPicPr>
          <p:cNvPr id="7" name="Imagen 6"/>
          <p:cNvPicPr/>
          <p:nvPr/>
        </p:nvPicPr>
        <p:blipFill>
          <a:blip r:embed="rId2"/>
          <a:stretch>
            <a:fillRect/>
          </a:stretch>
        </p:blipFill>
        <p:spPr>
          <a:xfrm>
            <a:off x="3108324" y="3007360"/>
            <a:ext cx="5972175" cy="293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4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/>
            </a:r>
            <a:br>
              <a:rPr lang="es-VE" dirty="0" smtClean="0"/>
            </a:br>
            <a:r>
              <a:rPr lang="es-VE" dirty="0" smtClean="0"/>
              <a:t>Acondicionamiento</a:t>
            </a:r>
            <a:endParaRPr lang="es-V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1" y="2249487"/>
            <a:ext cx="6453487" cy="3541714"/>
          </a:xfrm>
        </p:spPr>
        <p:txBody>
          <a:bodyPr>
            <a:normAutofit/>
          </a:bodyPr>
          <a:lstStyle/>
          <a:p>
            <a:r>
              <a:rPr lang="es-VE" dirty="0" smtClean="0"/>
              <a:t>Circuito de acondicionamiento – Parte 1</a:t>
            </a:r>
            <a:endParaRPr lang="es-VE" dirty="0"/>
          </a:p>
          <a:p>
            <a:endParaRPr lang="es-VE" dirty="0" smtClean="0"/>
          </a:p>
          <a:p>
            <a:endParaRPr lang="es-VE" dirty="0" smtClean="0"/>
          </a:p>
          <a:p>
            <a:pPr marL="0" indent="0">
              <a:buNone/>
            </a:pPr>
            <a:endParaRPr lang="es-VE" dirty="0" smtClean="0"/>
          </a:p>
          <a:p>
            <a:pPr marL="0" indent="0">
              <a:buNone/>
            </a:pPr>
            <a:endParaRPr lang="es-VE" dirty="0" smtClean="0"/>
          </a:p>
          <a:p>
            <a:endParaRPr lang="es-VE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262" y="2858298"/>
            <a:ext cx="8357292" cy="37415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773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/>
            </a:r>
            <a:br>
              <a:rPr lang="es-VE" dirty="0" smtClean="0"/>
            </a:br>
            <a:r>
              <a:rPr lang="es-VE" dirty="0" smtClean="0"/>
              <a:t>Acondicionamiento</a:t>
            </a:r>
            <a:endParaRPr lang="es-V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2" y="2249487"/>
            <a:ext cx="6367426" cy="3541714"/>
          </a:xfrm>
        </p:spPr>
        <p:txBody>
          <a:bodyPr/>
          <a:lstStyle/>
          <a:p>
            <a:r>
              <a:rPr lang="es-VE" dirty="0" smtClean="0"/>
              <a:t>Circuito de acondicionamiento – Parte 2</a:t>
            </a:r>
          </a:p>
          <a:p>
            <a:endParaRPr lang="es-VE" dirty="0"/>
          </a:p>
          <a:p>
            <a:endParaRPr lang="es-VE" dirty="0" smtClean="0"/>
          </a:p>
          <a:p>
            <a:endParaRPr lang="es-VE" dirty="0" smtClean="0"/>
          </a:p>
          <a:p>
            <a:pPr marL="0" indent="0">
              <a:buNone/>
            </a:pPr>
            <a:endParaRPr lang="es-VE" dirty="0" smtClean="0"/>
          </a:p>
          <a:p>
            <a:pPr marL="0" indent="0">
              <a:buNone/>
            </a:pPr>
            <a:endParaRPr lang="es-VE" dirty="0" smtClean="0"/>
          </a:p>
          <a:p>
            <a:endParaRPr lang="es-VE" dirty="0" smtClean="0"/>
          </a:p>
          <a:p>
            <a:endParaRPr lang="es-VE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67" y="2979215"/>
            <a:ext cx="11569290" cy="35650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817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/>
            </a:r>
            <a:br>
              <a:rPr lang="es-VE" dirty="0" smtClean="0"/>
            </a:br>
            <a:r>
              <a:rPr lang="es-VE" dirty="0" smtClean="0"/>
              <a:t>Acondicionamiento</a:t>
            </a:r>
            <a:endParaRPr lang="es-V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2" y="2249487"/>
            <a:ext cx="5346850" cy="3541714"/>
          </a:xfrm>
        </p:spPr>
        <p:txBody>
          <a:bodyPr/>
          <a:lstStyle/>
          <a:p>
            <a:pPr marL="0" indent="0">
              <a:buNone/>
            </a:pPr>
            <a:r>
              <a:rPr lang="es-VE" dirty="0" smtClean="0"/>
              <a:t>Resultado del acondicionamiento</a:t>
            </a:r>
          </a:p>
          <a:p>
            <a:r>
              <a:rPr lang="es-VE" sz="2000" dirty="0" smtClean="0"/>
              <a:t>Salida </a:t>
            </a:r>
            <a:r>
              <a:rPr lang="es-VE" sz="2000" dirty="0"/>
              <a:t>del Amplificador de instrumentación </a:t>
            </a:r>
            <a:r>
              <a:rPr lang="es-VE" sz="2000" dirty="0" smtClean="0"/>
              <a:t>10mV/div- </a:t>
            </a:r>
            <a:r>
              <a:rPr lang="es-VE" sz="2000" dirty="0"/>
              <a:t>10ms/div</a:t>
            </a:r>
            <a:endParaRPr lang="es-VE" sz="2000" dirty="0" smtClean="0"/>
          </a:p>
          <a:p>
            <a:endParaRPr lang="es-VE" dirty="0"/>
          </a:p>
          <a:p>
            <a:endParaRPr lang="es-VE" dirty="0" smtClean="0"/>
          </a:p>
          <a:p>
            <a:endParaRPr lang="es-VE" dirty="0" smtClean="0"/>
          </a:p>
          <a:p>
            <a:pPr marL="0" indent="0">
              <a:buNone/>
            </a:pPr>
            <a:endParaRPr lang="es-VE" dirty="0" smtClean="0"/>
          </a:p>
          <a:p>
            <a:pPr marL="0" indent="0">
              <a:buNone/>
            </a:pPr>
            <a:endParaRPr lang="es-VE" dirty="0" smtClean="0"/>
          </a:p>
          <a:p>
            <a:endParaRPr lang="es-VE" dirty="0" smtClean="0"/>
          </a:p>
          <a:p>
            <a:endParaRPr lang="es-VE" dirty="0" smtClean="0"/>
          </a:p>
        </p:txBody>
      </p:sp>
      <p:pic>
        <p:nvPicPr>
          <p:cNvPr id="6" name="Imagen 5" descr="F:\Universidad\GDrive\Tesis\imagenes\IMG_20180828_140813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755" y="3641241"/>
            <a:ext cx="3946656" cy="2727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 descr="F:\Universidad\GDrive\Tesis\imagenes\IMG_20180828_135215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398" y="3641242"/>
            <a:ext cx="3919155" cy="272728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Marcador de contenido 2"/>
          <p:cNvSpPr txBox="1">
            <a:spLocks/>
          </p:cNvSpPr>
          <p:nvPr/>
        </p:nvSpPr>
        <p:spPr>
          <a:xfrm>
            <a:off x="6342539" y="2249487"/>
            <a:ext cx="541556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VE" dirty="0" smtClean="0"/>
          </a:p>
          <a:p>
            <a:r>
              <a:rPr lang="es-VE" sz="2000" dirty="0"/>
              <a:t>Salida del filtro pasa bajo – 1V/div- 10ms/div</a:t>
            </a:r>
            <a:endParaRPr lang="es-VE" dirty="0" smtClean="0"/>
          </a:p>
          <a:p>
            <a:endParaRPr lang="es-VE" dirty="0" smtClean="0"/>
          </a:p>
          <a:p>
            <a:endParaRPr lang="es-VE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s-VE" dirty="0" smtClean="0"/>
          </a:p>
        </p:txBody>
      </p:sp>
    </p:spTree>
    <p:extLst>
      <p:ext uri="{BB962C8B-B14F-4D97-AF65-F5344CB8AC3E}">
        <p14:creationId xmlns:p14="http://schemas.microsoft.com/office/powerpoint/2010/main" val="256981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908697" y="2165854"/>
            <a:ext cx="8791575" cy="2387600"/>
          </a:xfrm>
        </p:spPr>
        <p:txBody>
          <a:bodyPr anchor="ctr">
            <a:normAutofit/>
          </a:bodyPr>
          <a:lstStyle/>
          <a:p>
            <a:pPr algn="ctr"/>
            <a:r>
              <a:rPr lang="es-VE" dirty="0" smtClean="0"/>
              <a:t>procesamiento de las señales EMG</a:t>
            </a:r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391879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/>
            </a:r>
            <a:br>
              <a:rPr lang="es-VE" dirty="0" smtClean="0"/>
            </a:br>
            <a:r>
              <a:rPr lang="es-VE" dirty="0" smtClean="0"/>
              <a:t>Procesamiento</a:t>
            </a:r>
            <a:endParaRPr lang="es-V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2" y="2249487"/>
            <a:ext cx="5346850" cy="3541714"/>
          </a:xfrm>
        </p:spPr>
        <p:txBody>
          <a:bodyPr/>
          <a:lstStyle/>
          <a:p>
            <a:endParaRPr lang="es-VE" dirty="0" smtClean="0"/>
          </a:p>
          <a:p>
            <a:r>
              <a:rPr lang="es-VE" dirty="0" smtClean="0"/>
              <a:t>Digitalizar </a:t>
            </a:r>
            <a:r>
              <a:rPr lang="es-VE" dirty="0" smtClean="0"/>
              <a:t>la señal y guardar los datos.</a:t>
            </a:r>
          </a:p>
          <a:p>
            <a:endParaRPr lang="es-VE" dirty="0" smtClean="0"/>
          </a:p>
          <a:p>
            <a:r>
              <a:rPr lang="es-VE" dirty="0" smtClean="0"/>
              <a:t>Extracción de características</a:t>
            </a:r>
          </a:p>
          <a:p>
            <a:endParaRPr lang="es-VE" dirty="0"/>
          </a:p>
          <a:p>
            <a:endParaRPr lang="es-VE" dirty="0" smtClean="0"/>
          </a:p>
          <a:p>
            <a:endParaRPr lang="es-VE" dirty="0" smtClean="0"/>
          </a:p>
          <a:p>
            <a:pPr marL="0" indent="0">
              <a:buNone/>
            </a:pPr>
            <a:endParaRPr lang="es-VE" dirty="0" smtClean="0"/>
          </a:p>
          <a:p>
            <a:pPr marL="0" indent="0">
              <a:buNone/>
            </a:pPr>
            <a:endParaRPr lang="es-VE" dirty="0" smtClean="0"/>
          </a:p>
          <a:p>
            <a:endParaRPr lang="es-VE" dirty="0" smtClean="0"/>
          </a:p>
          <a:p>
            <a:endParaRPr lang="es-VE" dirty="0" smtClean="0"/>
          </a:p>
        </p:txBody>
      </p:sp>
    </p:spTree>
    <p:extLst>
      <p:ext uri="{BB962C8B-B14F-4D97-AF65-F5344CB8AC3E}">
        <p14:creationId xmlns:p14="http://schemas.microsoft.com/office/powerpoint/2010/main" val="338123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>Objetivo</a:t>
            </a:r>
            <a:endParaRPr lang="es-V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VE" dirty="0" smtClean="0"/>
              <a:t>Diseñar e implementar un prototipo del dispositivo de </a:t>
            </a:r>
            <a:r>
              <a:rPr lang="es-VE" dirty="0" smtClean="0"/>
              <a:t>control por gestos.</a:t>
            </a:r>
            <a:endParaRPr lang="es-VE" dirty="0"/>
          </a:p>
        </p:txBody>
      </p:sp>
      <p:pic>
        <p:nvPicPr>
          <p:cNvPr id="4098" name="Picture 2" descr="Resultado de imagen para myoba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911" y="2956167"/>
            <a:ext cx="5715000" cy="26574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5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>Procesamiento</a:t>
            </a:r>
            <a:endParaRPr lang="es-V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86933" y="2260245"/>
            <a:ext cx="10337688" cy="42481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VE" dirty="0" smtClean="0"/>
              <a:t>Microprocesador: MK22f de </a:t>
            </a:r>
            <a:r>
              <a:rPr lang="es-VE" dirty="0" err="1" smtClean="0"/>
              <a:t>NxP</a:t>
            </a:r>
            <a:endParaRPr lang="es-VE" dirty="0" smtClean="0"/>
          </a:p>
          <a:p>
            <a:pPr marL="0" indent="0">
              <a:buNone/>
            </a:pPr>
            <a:endParaRPr lang="es-VE" dirty="0" smtClean="0"/>
          </a:p>
          <a:p>
            <a:pPr marL="0" indent="0">
              <a:buNone/>
            </a:pPr>
            <a:r>
              <a:rPr lang="es-VE" dirty="0" smtClean="0"/>
              <a:t> </a:t>
            </a:r>
          </a:p>
        </p:txBody>
      </p:sp>
      <p:pic>
        <p:nvPicPr>
          <p:cNvPr id="2050" name="Picture 2" descr="Resultado de imagen para mk22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05" y="3612296"/>
            <a:ext cx="3017185" cy="236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5545772" y="6139045"/>
            <a:ext cx="1420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MK22F</a:t>
            </a:r>
          </a:p>
        </p:txBody>
      </p:sp>
    </p:spTree>
    <p:extLst>
      <p:ext uri="{BB962C8B-B14F-4D97-AF65-F5344CB8AC3E}">
        <p14:creationId xmlns:p14="http://schemas.microsoft.com/office/powerpoint/2010/main" val="179891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>Procesamiento – Digitalización y guardado de datos</a:t>
            </a:r>
            <a:endParaRPr lang="es-V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86933" y="2260245"/>
            <a:ext cx="5711900" cy="42481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VE" dirty="0" smtClean="0"/>
              <a:t>Diagrama del guardado de datos</a:t>
            </a:r>
          </a:p>
        </p:txBody>
      </p:sp>
      <p:sp>
        <p:nvSpPr>
          <p:cNvPr id="13" name="Rectángulo redondeado 12"/>
          <p:cNvSpPr/>
          <p:nvPr/>
        </p:nvSpPr>
        <p:spPr>
          <a:xfrm>
            <a:off x="4728084" y="3334866"/>
            <a:ext cx="2942119" cy="2194564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/>
              <a:t>Adquisición:</a:t>
            </a:r>
          </a:p>
          <a:p>
            <a:pPr algn="ctr"/>
            <a:endParaRPr lang="es-VE" dirty="0" smtClean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VE" dirty="0" smtClean="0"/>
              <a:t>Se digitaliza la señal con ayuda del ADC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VE" dirty="0" smtClean="0"/>
              <a:t>Se guarda una ventana temporal de la señal EMG</a:t>
            </a:r>
            <a:endParaRPr lang="es-VE" dirty="0" smtClean="0"/>
          </a:p>
        </p:txBody>
      </p:sp>
      <p:cxnSp>
        <p:nvCxnSpPr>
          <p:cNvPr id="14" name="Conector recto de flecha 13"/>
          <p:cNvCxnSpPr>
            <a:stCxn id="15" idx="3"/>
            <a:endCxn id="13" idx="1"/>
          </p:cNvCxnSpPr>
          <p:nvPr/>
        </p:nvCxnSpPr>
        <p:spPr>
          <a:xfrm flipV="1">
            <a:off x="4449592" y="4432148"/>
            <a:ext cx="278492" cy="2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ángulo redondeado 14"/>
          <p:cNvSpPr/>
          <p:nvPr/>
        </p:nvSpPr>
        <p:spPr>
          <a:xfrm>
            <a:off x="2608198" y="3340240"/>
            <a:ext cx="1841394" cy="218919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VE" dirty="0" smtClean="0"/>
              <a:t>Flujo continuo de datos</a:t>
            </a:r>
            <a:endParaRPr lang="es-VE" dirty="0"/>
          </a:p>
        </p:txBody>
      </p:sp>
      <p:sp>
        <p:nvSpPr>
          <p:cNvPr id="16" name="Rectángulo redondeado 15"/>
          <p:cNvSpPr/>
          <p:nvPr/>
        </p:nvSpPr>
        <p:spPr>
          <a:xfrm>
            <a:off x="7948695" y="3334866"/>
            <a:ext cx="2292585" cy="21945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VE" dirty="0" smtClean="0"/>
              <a:t>Arreglo de </a:t>
            </a:r>
            <a:r>
              <a:rPr lang="es-VE" dirty="0" smtClean="0"/>
              <a:t>m </a:t>
            </a:r>
            <a:r>
              <a:rPr lang="es-VE" dirty="0" smtClean="0"/>
              <a:t>medidas</a:t>
            </a:r>
            <a:endParaRPr lang="es-VE" dirty="0"/>
          </a:p>
        </p:txBody>
      </p:sp>
      <p:cxnSp>
        <p:nvCxnSpPr>
          <p:cNvPr id="17" name="Conector recto de flecha 16"/>
          <p:cNvCxnSpPr>
            <a:stCxn id="13" idx="3"/>
            <a:endCxn id="16" idx="1"/>
          </p:cNvCxnSpPr>
          <p:nvPr/>
        </p:nvCxnSpPr>
        <p:spPr>
          <a:xfrm>
            <a:off x="7670203" y="4432148"/>
            <a:ext cx="278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Imagen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904" y="4619484"/>
            <a:ext cx="1293981" cy="497224"/>
          </a:xfrm>
          <a:prstGeom prst="rect">
            <a:avLst/>
          </a:prstGeom>
        </p:spPr>
      </p:pic>
      <p:sp>
        <p:nvSpPr>
          <p:cNvPr id="19" name="Rectángulo 18"/>
          <p:cNvSpPr/>
          <p:nvPr/>
        </p:nvSpPr>
        <p:spPr>
          <a:xfrm>
            <a:off x="8084070" y="4457194"/>
            <a:ext cx="2021834" cy="32457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/>
              <a:t>M</a:t>
            </a:r>
            <a:r>
              <a:rPr lang="es-VE" sz="800" dirty="0" smtClean="0"/>
              <a:t>1</a:t>
            </a:r>
            <a:r>
              <a:rPr lang="es-VE" dirty="0" smtClean="0"/>
              <a:t>, M</a:t>
            </a:r>
            <a:r>
              <a:rPr lang="es-VE" sz="800" dirty="0" smtClean="0"/>
              <a:t>2</a:t>
            </a:r>
            <a:r>
              <a:rPr lang="es-VE" dirty="0" smtClean="0"/>
              <a:t>, ……,</a:t>
            </a:r>
            <a:r>
              <a:rPr lang="es-VE" dirty="0" smtClean="0"/>
              <a:t>Mm</a:t>
            </a:r>
            <a:endParaRPr lang="es-VE" sz="800" dirty="0"/>
          </a:p>
        </p:txBody>
      </p:sp>
    </p:spTree>
    <p:extLst>
      <p:ext uri="{BB962C8B-B14F-4D97-AF65-F5344CB8AC3E}">
        <p14:creationId xmlns:p14="http://schemas.microsoft.com/office/powerpoint/2010/main" val="30536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>Procesamiento – Digitalización y guardado de datos</a:t>
            </a:r>
            <a:endParaRPr lang="es-V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1086933" y="2260245"/>
                <a:ext cx="5711900" cy="424813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VE" dirty="0" smtClean="0"/>
                  <a:t>Conversor analógico digital</a:t>
                </a:r>
              </a:p>
              <a:p>
                <a:r>
                  <a:rPr lang="es-VE" sz="2000" dirty="0" smtClean="0"/>
                  <a:t>Conversión continua.</a:t>
                </a:r>
              </a:p>
              <a:p>
                <a:r>
                  <a:rPr lang="es-VE" sz="2000" dirty="0" smtClean="0"/>
                  <a:t>Resolución de 16bits:  3,3V divididos en 2</a:t>
                </a:r>
                <a:r>
                  <a:rPr lang="es-VE" sz="2000" baseline="30000" dirty="0" smtClean="0"/>
                  <a:t>16</a:t>
                </a:r>
                <a:r>
                  <a:rPr lang="es-VE" sz="2000" dirty="0" smtClean="0"/>
                  <a:t>=65536 </a:t>
                </a:r>
                <a:r>
                  <a:rPr lang="es-VE" sz="2000" dirty="0"/>
                  <a:t>valores </a:t>
                </a:r>
                <a:r>
                  <a:rPr lang="es-VE" sz="2000" dirty="0" smtClean="0"/>
                  <a:t>posibles.</a:t>
                </a:r>
              </a:p>
              <a:p>
                <a:r>
                  <a:rPr lang="es-VE" sz="2000" dirty="0" smtClean="0"/>
                  <a:t>Promedio por Hardware: 32 mediciones.</a:t>
                </a:r>
              </a:p>
              <a:p>
                <a14:m>
                  <m:oMath xmlns:m="http://schemas.openxmlformats.org/officeDocument/2006/math">
                    <m:r>
                      <a:rPr lang="es-VE" sz="2000" i="1">
                        <a:latin typeface="Cambria Math" panose="02040503050406030204" pitchFamily="18" charset="0"/>
                      </a:rPr>
                      <m:t>𝑅𝑒𝑙𝑜𝑗</m:t>
                    </m:r>
                    <m:r>
                      <a:rPr lang="es-VE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VE" sz="2000" i="1">
                        <a:latin typeface="Cambria Math" panose="02040503050406030204" pitchFamily="18" charset="0"/>
                      </a:rPr>
                      <m:t>𝑑𝑒𝑙</m:t>
                    </m:r>
                    <m:r>
                      <a:rPr lang="es-VE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VE" sz="2000" i="1">
                        <a:latin typeface="Cambria Math" panose="02040503050406030204" pitchFamily="18" charset="0"/>
                      </a:rPr>
                      <m:t>𝐴𝐷𝐶</m:t>
                    </m:r>
                    <m:r>
                      <a:rPr lang="es-VE" sz="2000" i="1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s-VE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VE" sz="2000" i="1">
                            <a:latin typeface="Cambria Math" panose="02040503050406030204" pitchFamily="18" charset="0"/>
                          </a:rPr>
                          <m:t>𝑅𝑒𝑙𝑜𝑗</m:t>
                        </m:r>
                        <m:r>
                          <a:rPr lang="es-VE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VE" sz="2000" i="1">
                            <a:latin typeface="Cambria Math" panose="02040503050406030204" pitchFamily="18" charset="0"/>
                          </a:rPr>
                          <m:t>𝑑𝑒𝑙</m:t>
                        </m:r>
                        <m:r>
                          <a:rPr lang="es-VE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VE" sz="2000" i="1">
                            <a:latin typeface="Cambria Math" panose="02040503050406030204" pitchFamily="18" charset="0"/>
                          </a:rPr>
                          <m:t>𝑏𝑢𝑠</m:t>
                        </m:r>
                      </m:num>
                      <m:den>
                        <m:r>
                          <a:rPr lang="es-VE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VE" sz="2000" i="1">
                        <a:latin typeface="Cambria Math" panose="02040503050406030204" pitchFamily="18" charset="0"/>
                      </a:rPr>
                      <m:t>=10,486</m:t>
                    </m:r>
                    <m:r>
                      <a:rPr lang="es-VE" sz="2000" i="1">
                        <a:latin typeface="Cambria Math" panose="02040503050406030204" pitchFamily="18" charset="0"/>
                      </a:rPr>
                      <m:t>𝑀𝐻𝑧</m:t>
                    </m:r>
                  </m:oMath>
                </a14:m>
                <a:endParaRPr lang="es-VE" sz="2000" dirty="0" smtClean="0"/>
              </a:p>
              <a:p>
                <a:r>
                  <a:rPr lang="es-VE" sz="2000" dirty="0" smtClean="0"/>
                  <a:t>Conversión de dos señales EMG.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86933" y="2260245"/>
                <a:ext cx="5711900" cy="4248132"/>
              </a:xfrm>
              <a:blipFill rotWithShape="0">
                <a:blip r:embed="rId2"/>
                <a:stretch>
                  <a:fillRect l="-1601" t="-143" r="-2134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713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>Procesamiento – Digitalización y guardado de datos</a:t>
            </a:r>
            <a:endParaRPr lang="es-V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1086933" y="2260245"/>
                <a:ext cx="5711900" cy="424813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VE" dirty="0" smtClean="0"/>
                  <a:t>Conversor analógico digital</a:t>
                </a:r>
              </a:p>
              <a:p>
                <a:r>
                  <a:rPr lang="es-VE" sz="2000" dirty="0" smtClean="0"/>
                  <a:t>Conversión continua.</a:t>
                </a:r>
              </a:p>
              <a:p>
                <a:r>
                  <a:rPr lang="es-VE" sz="2000" dirty="0" smtClean="0"/>
                  <a:t>Resolución de 16bits:  3,3V divididos en 2</a:t>
                </a:r>
                <a:r>
                  <a:rPr lang="es-VE" sz="2000" baseline="30000" dirty="0" smtClean="0"/>
                  <a:t>16</a:t>
                </a:r>
                <a:r>
                  <a:rPr lang="es-VE" sz="2000" dirty="0" smtClean="0"/>
                  <a:t>=65536 </a:t>
                </a:r>
                <a:r>
                  <a:rPr lang="es-VE" sz="2000" dirty="0"/>
                  <a:t>valores </a:t>
                </a:r>
                <a:r>
                  <a:rPr lang="es-VE" sz="2000" dirty="0" smtClean="0"/>
                  <a:t>posibles.</a:t>
                </a:r>
              </a:p>
              <a:p>
                <a:r>
                  <a:rPr lang="es-VE" sz="2000" dirty="0" smtClean="0"/>
                  <a:t>Promedio por Hardware: 32 mediciones.</a:t>
                </a:r>
              </a:p>
              <a:p>
                <a14:m>
                  <m:oMath xmlns:m="http://schemas.openxmlformats.org/officeDocument/2006/math">
                    <m:r>
                      <a:rPr lang="es-VE" sz="2000" i="1">
                        <a:latin typeface="Cambria Math" panose="02040503050406030204" pitchFamily="18" charset="0"/>
                      </a:rPr>
                      <m:t>𝑅𝑒𝑙𝑜𝑗</m:t>
                    </m:r>
                    <m:r>
                      <a:rPr lang="es-VE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VE" sz="2000" i="1">
                        <a:latin typeface="Cambria Math" panose="02040503050406030204" pitchFamily="18" charset="0"/>
                      </a:rPr>
                      <m:t>𝑑𝑒𝑙</m:t>
                    </m:r>
                    <m:r>
                      <a:rPr lang="es-VE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VE" sz="2000" i="1">
                        <a:latin typeface="Cambria Math" panose="02040503050406030204" pitchFamily="18" charset="0"/>
                      </a:rPr>
                      <m:t>𝐴𝐷𝐶</m:t>
                    </m:r>
                    <m:r>
                      <a:rPr lang="es-VE" sz="2000" i="1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s-VE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VE" sz="2000" i="1">
                            <a:latin typeface="Cambria Math" panose="02040503050406030204" pitchFamily="18" charset="0"/>
                          </a:rPr>
                          <m:t>𝑅𝑒𝑙𝑜𝑗</m:t>
                        </m:r>
                        <m:r>
                          <a:rPr lang="es-VE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VE" sz="2000" i="1">
                            <a:latin typeface="Cambria Math" panose="02040503050406030204" pitchFamily="18" charset="0"/>
                          </a:rPr>
                          <m:t>𝑑𝑒𝑙</m:t>
                        </m:r>
                        <m:r>
                          <a:rPr lang="es-VE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VE" sz="2000" i="1">
                            <a:latin typeface="Cambria Math" panose="02040503050406030204" pitchFamily="18" charset="0"/>
                          </a:rPr>
                          <m:t>𝑏𝑢𝑠</m:t>
                        </m:r>
                      </m:num>
                      <m:den>
                        <m:r>
                          <a:rPr lang="es-VE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VE" sz="2000" i="1">
                        <a:latin typeface="Cambria Math" panose="02040503050406030204" pitchFamily="18" charset="0"/>
                      </a:rPr>
                      <m:t>=10,486</m:t>
                    </m:r>
                    <m:r>
                      <a:rPr lang="es-VE" sz="2000" i="1">
                        <a:latin typeface="Cambria Math" panose="02040503050406030204" pitchFamily="18" charset="0"/>
                      </a:rPr>
                      <m:t>𝑀𝐻𝑧</m:t>
                    </m:r>
                  </m:oMath>
                </a14:m>
                <a:endParaRPr lang="es-VE" sz="2000" dirty="0" smtClean="0"/>
              </a:p>
              <a:p>
                <a:r>
                  <a:rPr lang="es-VE" sz="2000" dirty="0" smtClean="0"/>
                  <a:t>Conversión de dos señales EMG.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86933" y="2260245"/>
                <a:ext cx="5711900" cy="4248132"/>
              </a:xfrm>
              <a:blipFill rotWithShape="0">
                <a:blip r:embed="rId2"/>
                <a:stretch>
                  <a:fillRect l="-1601" t="-143" r="-2134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contenido 2"/>
              <p:cNvSpPr txBox="1">
                <a:spLocks/>
              </p:cNvSpPr>
              <p:nvPr/>
            </p:nvSpPr>
            <p:spPr>
              <a:xfrm>
                <a:off x="6669740" y="2261384"/>
                <a:ext cx="5522259" cy="42481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VE" dirty="0" smtClean="0"/>
              </a:p>
              <a:p>
                <a:endParaRPr lang="es-VE" dirty="0"/>
              </a:p>
              <a:p>
                <a:endParaRPr lang="es-VE" dirty="0" smtClean="0"/>
              </a:p>
              <a:p>
                <a14:m>
                  <m:oMath xmlns:m="http://schemas.openxmlformats.org/officeDocument/2006/math">
                    <m:r>
                      <a:rPr lang="es-VE" sz="2000" b="1" i="1">
                        <a:latin typeface="Cambria Math" panose="02040503050406030204" pitchFamily="18" charset="0"/>
                      </a:rPr>
                      <m:t>𝑻𝒊𝒆𝒎𝒑𝒐</m:t>
                    </m:r>
                    <m:r>
                      <a:rPr lang="es-VE" sz="20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VE" sz="2000" b="1" i="1">
                        <a:latin typeface="Cambria Math" panose="02040503050406030204" pitchFamily="18" charset="0"/>
                      </a:rPr>
                      <m:t>𝒅𝒆</m:t>
                    </m:r>
                    <m:r>
                      <a:rPr lang="es-VE" sz="20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VE" sz="2000" b="1" i="1">
                        <a:latin typeface="Cambria Math" panose="02040503050406030204" pitchFamily="18" charset="0"/>
                      </a:rPr>
                      <m:t>𝒄𝒐𝒏𝒗𝒆𝒓𝒔𝒊𝒐𝒏</m:t>
                    </m:r>
                    <m:r>
                      <a:rPr lang="es-VE" sz="20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VE" sz="2000" b="1" i="1">
                        <a:latin typeface="Cambria Math" panose="02040503050406030204" pitchFamily="18" charset="0"/>
                      </a:rPr>
                      <m:t>𝒕𝒆𝒐𝒓𝒊𝒄𝒐</m:t>
                    </m:r>
                    <m:r>
                      <a:rPr lang="es-VE" sz="2000" b="1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s-VE" sz="2000" b="1" i="1">
                        <a:latin typeface="Cambria Math" panose="02040503050406030204" pitchFamily="18" charset="0"/>
                      </a:rPr>
                      <m:t>𝟕𝟕</m:t>
                    </m:r>
                    <m:r>
                      <a:rPr lang="es-VE" sz="2000" b="1" i="1">
                        <a:latin typeface="Cambria Math" panose="02040503050406030204" pitchFamily="18" charset="0"/>
                      </a:rPr>
                      <m:t>𝝁</m:t>
                    </m:r>
                    <m:r>
                      <a:rPr lang="es-VE" sz="2000" b="1" i="1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endParaRPr lang="es-VE" sz="2000" b="1" dirty="0" smtClean="0"/>
              </a:p>
              <a:p>
                <a14:m>
                  <m:oMath xmlns:m="http://schemas.openxmlformats.org/officeDocument/2006/math">
                    <m:r>
                      <a:rPr lang="es-VE" sz="2000" b="1" i="1" smtClean="0">
                        <a:latin typeface="Cambria Math" panose="02040503050406030204" pitchFamily="18" charset="0"/>
                      </a:rPr>
                      <m:t>𝑭𝒓𝒆𝒄𝒖𝒆𝒏𝒄𝒊𝒂</m:t>
                    </m:r>
                    <m:r>
                      <a:rPr lang="es-VE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VE" sz="2000" b="1" i="1" smtClean="0">
                        <a:latin typeface="Cambria Math" panose="02040503050406030204" pitchFamily="18" charset="0"/>
                      </a:rPr>
                      <m:t>𝒅𝒆</m:t>
                    </m:r>
                    <m:r>
                      <a:rPr lang="es-VE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VE" sz="2000" b="1" i="1">
                        <a:latin typeface="Cambria Math" panose="02040503050406030204" pitchFamily="18" charset="0"/>
                      </a:rPr>
                      <m:t>𝒄𝒐𝒏𝒗𝒆𝒓𝒔𝒊𝒐𝒏</m:t>
                    </m:r>
                    <m:r>
                      <a:rPr lang="es-VE" sz="2000" b="1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s-VE" sz="2000" b="1" i="1" smtClean="0"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s-VE" sz="20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VE" sz="2000" b="1" i="1" smtClean="0">
                        <a:latin typeface="Cambria Math" panose="02040503050406030204" pitchFamily="18" charset="0"/>
                      </a:rPr>
                      <m:t>𝟗𝟖𝟕</m:t>
                    </m:r>
                    <m:r>
                      <a:rPr lang="es-VE" sz="2000" b="1" i="1" smtClean="0">
                        <a:latin typeface="Cambria Math" panose="02040503050406030204" pitchFamily="18" charset="0"/>
                      </a:rPr>
                      <m:t>𝑲𝑯𝒛</m:t>
                    </m:r>
                  </m:oMath>
                </a14:m>
                <a:endParaRPr lang="es-VE" sz="2000" b="1" dirty="0"/>
              </a:p>
            </p:txBody>
          </p:sp>
        </mc:Choice>
        <mc:Fallback xmlns="">
          <p:sp>
            <p:nvSpPr>
              <p:cNvPr id="5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740" y="2261384"/>
                <a:ext cx="5522259" cy="4248132"/>
              </a:xfrm>
              <a:prstGeom prst="rect">
                <a:avLst/>
              </a:prstGeom>
              <a:blipFill rotWithShape="0">
                <a:blip r:embed="rId3"/>
                <a:stretch>
                  <a:fillRect l="-1545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814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>Procesamiento – Digitalización y guardado de datos</a:t>
            </a:r>
            <a:endParaRPr lang="es-V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1086933" y="2260245"/>
                <a:ext cx="5711900" cy="424813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VE" dirty="0" smtClean="0"/>
                  <a:t>Ventana de tiempo</a:t>
                </a:r>
              </a:p>
              <a:p>
                <a:r>
                  <a:rPr lang="es-VE" sz="2000" dirty="0" smtClean="0"/>
                  <a:t>Componente </a:t>
                </a:r>
                <a:r>
                  <a:rPr lang="es-VE" sz="2000" dirty="0" err="1" smtClean="0"/>
                  <a:t>frecuencial</a:t>
                </a:r>
                <a:r>
                  <a:rPr lang="es-VE" sz="2000" dirty="0" smtClean="0"/>
                  <a:t> mas bajo: 20Hz</a:t>
                </a:r>
              </a:p>
              <a:p>
                <a:endParaRPr lang="es-VE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sz="2000" b="1" i="1" smtClean="0">
                          <a:latin typeface="Cambria Math" panose="02040503050406030204" pitchFamily="18" charset="0"/>
                        </a:rPr>
                        <m:t>𝟐𝟎</m:t>
                      </m:r>
                      <m:r>
                        <a:rPr lang="es-VE" sz="2000" b="1" i="1" smtClean="0">
                          <a:latin typeface="Cambria Math" panose="02040503050406030204" pitchFamily="18" charset="0"/>
                        </a:rPr>
                        <m:t>𝑯𝒛</m:t>
                      </m:r>
                      <m:r>
                        <a:rPr lang="es-VE" sz="2000" b="1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s-VE" sz="20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s-VE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VE" sz="20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s-VE" sz="2000" b="1" i="1" smtClean="0">
                          <a:latin typeface="Cambria Math" panose="02040503050406030204" pitchFamily="18" charset="0"/>
                        </a:rPr>
                        <m:t>𝒎𝒔</m:t>
                      </m:r>
                    </m:oMath>
                  </m:oMathPara>
                </a14:m>
                <a:endParaRPr lang="es-VE" sz="2000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86933" y="2260245"/>
                <a:ext cx="5711900" cy="4248132"/>
              </a:xfrm>
              <a:blipFill rotWithShape="0">
                <a:blip r:embed="rId2"/>
                <a:stretch>
                  <a:fillRect l="-1601" t="-143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3181"/>
          <a:stretch/>
        </p:blipFill>
        <p:spPr>
          <a:xfrm>
            <a:off x="1648047" y="4321257"/>
            <a:ext cx="4386754" cy="1713860"/>
          </a:xfrm>
          <a:prstGeom prst="rect">
            <a:avLst/>
          </a:prstGeom>
        </p:spPr>
      </p:pic>
      <p:cxnSp>
        <p:nvCxnSpPr>
          <p:cNvPr id="7" name="Conector recto de flecha 6"/>
          <p:cNvCxnSpPr/>
          <p:nvPr/>
        </p:nvCxnSpPr>
        <p:spPr>
          <a:xfrm>
            <a:off x="1812010" y="4537163"/>
            <a:ext cx="1049525" cy="36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Conector recto de flecha 7"/>
          <p:cNvCxnSpPr/>
          <p:nvPr/>
        </p:nvCxnSpPr>
        <p:spPr>
          <a:xfrm flipV="1">
            <a:off x="2855437" y="4532812"/>
            <a:ext cx="1272909" cy="2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Conector recto de flecha 8"/>
          <p:cNvCxnSpPr/>
          <p:nvPr/>
        </p:nvCxnSpPr>
        <p:spPr>
          <a:xfrm flipV="1">
            <a:off x="4138835" y="4532812"/>
            <a:ext cx="960902" cy="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2858080" y="4532812"/>
            <a:ext cx="7379" cy="1319348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3274200" y="4855526"/>
            <a:ext cx="0" cy="32266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4128346" y="4532812"/>
            <a:ext cx="10489" cy="1319348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Marcador de contenido 2"/>
              <p:cNvSpPr txBox="1">
                <a:spLocks/>
              </p:cNvSpPr>
              <p:nvPr/>
            </p:nvSpPr>
            <p:spPr>
              <a:xfrm>
                <a:off x="6034801" y="2260245"/>
                <a:ext cx="5711900" cy="42481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VE" dirty="0" smtClean="0"/>
              </a:p>
              <a:p>
                <a:endParaRPr lang="es-VE" dirty="0"/>
              </a:p>
              <a:p>
                <a:pPr marL="0" indent="0">
                  <a:buNone/>
                </a:pPr>
                <a:endParaRPr lang="es-VE" dirty="0" smtClean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VE" sz="1600" b="1" i="1">
                          <a:latin typeface="Cambria Math" panose="02040503050406030204" pitchFamily="18" charset="0"/>
                        </a:rPr>
                        <m:t>𝑻𝒊𝒆𝒎𝒑𝒐</m:t>
                      </m:r>
                      <m:r>
                        <a:rPr lang="es-VE" sz="16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VE" sz="1600" b="1" i="1"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VE" sz="16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VE" sz="1600" b="1" i="1">
                          <a:latin typeface="Cambria Math" panose="02040503050406030204" pitchFamily="18" charset="0"/>
                        </a:rPr>
                        <m:t>𝒄𝒐𝒏𝒗𝒆𝒓𝒔𝒊𝒐𝒏</m:t>
                      </m:r>
                      <m:r>
                        <a:rPr lang="es-VE" sz="1600" b="1" i="1">
                          <a:latin typeface="Cambria Math" panose="02040503050406030204" pitchFamily="18" charset="0"/>
                        </a:rPr>
                        <m:t> ≈</m:t>
                      </m:r>
                      <m:r>
                        <a:rPr lang="es-VE" sz="1600" b="1" i="1">
                          <a:latin typeface="Cambria Math" panose="02040503050406030204" pitchFamily="18" charset="0"/>
                        </a:rPr>
                        <m:t>𝟕𝟕</m:t>
                      </m:r>
                      <m:r>
                        <a:rPr lang="es-VE" sz="1600" b="1" i="1"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s-VE" sz="1600" b="1" i="1"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s-VE" sz="1600" b="1" i="1" dirty="0" smtClean="0">
                  <a:latin typeface="Cambria Math" panose="02040503050406030204" pitchFamily="18" charset="0"/>
                </a:endParaRPr>
              </a:p>
              <a:p>
                <a:pPr marL="457200" lvl="1" indent="0" algn="ctr">
                  <a:buNone/>
                </a:pPr>
                <a:endParaRPr lang="es-VE" sz="1600" b="1" i="1" dirty="0" smtClean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s-VE" sz="1600" b="1" i="1">
                        <a:latin typeface="Cambria Math" panose="02040503050406030204" pitchFamily="18" charset="0"/>
                      </a:rPr>
                      <m:t>𝟕𝟕</m:t>
                    </m:r>
                    <m:r>
                      <a:rPr lang="es-VE" sz="1600" b="1" i="1">
                        <a:latin typeface="Cambria Math" panose="02040503050406030204" pitchFamily="18" charset="0"/>
                      </a:rPr>
                      <m:t>𝝁</m:t>
                    </m:r>
                    <m:r>
                      <a:rPr lang="es-VE" sz="1600" b="1" i="1">
                        <a:latin typeface="Cambria Math" panose="02040503050406030204" pitchFamily="18" charset="0"/>
                      </a:rPr>
                      <m:t>𝒔</m:t>
                    </m:r>
                    <m:r>
                      <a:rPr lang="es-VE" sz="16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VE" sz="16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s-VE" sz="16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VE" sz="1600" b="1" i="1" smtClean="0">
                        <a:latin typeface="Cambria Math" panose="02040503050406030204" pitchFamily="18" charset="0"/>
                      </a:rPr>
                      <m:t>𝟏𝟎𝟎𝟎</m:t>
                    </m:r>
                    <m:r>
                      <a:rPr lang="es-VE" sz="16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VE" sz="1600" b="1" i="1" smtClean="0">
                        <a:latin typeface="Cambria Math" panose="02040503050406030204" pitchFamily="18" charset="0"/>
                      </a:rPr>
                      <m:t>𝒎𝒆𝒅𝒊𝒄𝒊𝒐𝒏𝒆𝒔</m:t>
                    </m:r>
                    <m:r>
                      <a:rPr lang="es-VE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VE" sz="1600" b="1" i="1" smtClean="0">
                        <a:latin typeface="Cambria Math" panose="02040503050406030204" pitchFamily="18" charset="0"/>
                      </a:rPr>
                      <m:t>𝟕𝟕</m:t>
                    </m:r>
                    <m:r>
                      <a:rPr lang="es-VE" sz="1600" b="1" i="1" smtClean="0">
                        <a:latin typeface="Cambria Math" panose="02040503050406030204" pitchFamily="18" charset="0"/>
                      </a:rPr>
                      <m:t>𝒎𝒔</m:t>
                    </m:r>
                  </m:oMath>
                </a14:m>
                <a:r>
                  <a:rPr lang="es-VE" sz="1600" b="1" dirty="0" smtClean="0"/>
                  <a:t>  </a:t>
                </a:r>
                <a:endParaRPr lang="es-VE" sz="1600" b="1" dirty="0"/>
              </a:p>
              <a:p>
                <a:endParaRPr lang="es-VE" sz="2000" dirty="0" smtClean="0"/>
              </a:p>
            </p:txBody>
          </p:sp>
        </mc:Choice>
        <mc:Fallback xmlns="">
          <p:sp>
            <p:nvSpPr>
              <p:cNvPr id="35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4801" y="2260245"/>
                <a:ext cx="5711900" cy="42481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214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>Procesamiento – Extracción de características</a:t>
            </a:r>
            <a:endParaRPr lang="es-V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86933" y="2260245"/>
            <a:ext cx="5711900" cy="42481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VE" dirty="0" smtClean="0"/>
              <a:t>Características</a:t>
            </a:r>
          </a:p>
          <a:p>
            <a:pPr marL="0" indent="0">
              <a:buNone/>
            </a:pPr>
            <a:endParaRPr lang="es-VE" dirty="0" smtClean="0"/>
          </a:p>
          <a:p>
            <a:r>
              <a:rPr lang="es-VE" sz="2000" dirty="0" smtClean="0"/>
              <a:t>Media de la señal.</a:t>
            </a:r>
          </a:p>
          <a:p>
            <a:r>
              <a:rPr lang="es-VE" sz="2000" dirty="0" smtClean="0"/>
              <a:t>Varianza.</a:t>
            </a:r>
          </a:p>
          <a:p>
            <a:r>
              <a:rPr lang="es-VE" sz="2000" dirty="0" smtClean="0"/>
              <a:t>Cambio de signo de la pendiente.</a:t>
            </a:r>
          </a:p>
          <a:p>
            <a:r>
              <a:rPr lang="es-VE" sz="2000" dirty="0" smtClean="0"/>
              <a:t>Longitud de forma de onda.</a:t>
            </a:r>
          </a:p>
          <a:p>
            <a:r>
              <a:rPr lang="es-VE" sz="2000" dirty="0" smtClean="0"/>
              <a:t>Amplitud de </a:t>
            </a:r>
            <a:r>
              <a:rPr lang="es-VE" sz="2000" dirty="0" err="1" smtClean="0"/>
              <a:t>Willison</a:t>
            </a:r>
            <a:r>
              <a:rPr lang="es-VE" sz="2000" dirty="0" smtClean="0"/>
              <a:t>.</a:t>
            </a:r>
          </a:p>
          <a:p>
            <a:endParaRPr lang="es-VE" sz="2000" dirty="0" smtClean="0"/>
          </a:p>
        </p:txBody>
      </p:sp>
    </p:spTree>
    <p:extLst>
      <p:ext uri="{BB962C8B-B14F-4D97-AF65-F5344CB8AC3E}">
        <p14:creationId xmlns:p14="http://schemas.microsoft.com/office/powerpoint/2010/main" val="427479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>Procesamiento – Extracción de características</a:t>
            </a:r>
            <a:endParaRPr lang="es-V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86932" y="2260245"/>
            <a:ext cx="10294659" cy="42481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VE" dirty="0" smtClean="0"/>
              <a:t>Diagrama de extracción de </a:t>
            </a:r>
            <a:r>
              <a:rPr lang="es-VE" dirty="0" err="1" smtClean="0"/>
              <a:t>caracteristicas</a:t>
            </a:r>
            <a:endParaRPr lang="es-VE" dirty="0" smtClean="0"/>
          </a:p>
          <a:p>
            <a:pPr marL="0" indent="0">
              <a:buNone/>
            </a:pPr>
            <a:endParaRPr lang="es-VE" sz="2000" dirty="0" smtClean="0"/>
          </a:p>
          <a:p>
            <a:pPr marL="0" indent="0">
              <a:buNone/>
            </a:pPr>
            <a:endParaRPr lang="es-VE" sz="2000" dirty="0" smtClean="0"/>
          </a:p>
        </p:txBody>
      </p:sp>
      <p:sp>
        <p:nvSpPr>
          <p:cNvPr id="6" name="Rectángulo redondeado 5"/>
          <p:cNvSpPr/>
          <p:nvPr/>
        </p:nvSpPr>
        <p:spPr>
          <a:xfrm>
            <a:off x="4140907" y="3103707"/>
            <a:ext cx="3947172" cy="3098067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/>
              <a:t>Extracción de características:</a:t>
            </a:r>
          </a:p>
          <a:p>
            <a:pPr algn="ctr"/>
            <a:endParaRPr lang="es-VE" dirty="0" smtClean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VE" dirty="0" smtClean="0"/>
              <a:t>Media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VE" dirty="0" smtClean="0"/>
              <a:t>Varianza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VE" dirty="0"/>
              <a:t>Cambio de signo de la </a:t>
            </a:r>
            <a:r>
              <a:rPr lang="es-VE" dirty="0" smtClean="0"/>
              <a:t>pendiente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VE" dirty="0" smtClean="0"/>
              <a:t>Longitud de forma de onda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VE" dirty="0" smtClean="0"/>
              <a:t>Amplitud de </a:t>
            </a:r>
            <a:r>
              <a:rPr lang="es-VE" dirty="0" err="1" smtClean="0"/>
              <a:t>Willison</a:t>
            </a:r>
            <a:endParaRPr lang="es-VE" dirty="0" smtClean="0"/>
          </a:p>
          <a:p>
            <a:pPr algn="ctr"/>
            <a:endParaRPr lang="es-VE" dirty="0" smtClean="0"/>
          </a:p>
        </p:txBody>
      </p:sp>
      <p:sp>
        <p:nvSpPr>
          <p:cNvPr id="7" name="Rectángulo redondeado 6"/>
          <p:cNvSpPr/>
          <p:nvPr/>
        </p:nvSpPr>
        <p:spPr>
          <a:xfrm>
            <a:off x="8849470" y="3103707"/>
            <a:ext cx="2532121" cy="30926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s-VE" dirty="0" smtClean="0"/>
          </a:p>
          <a:p>
            <a:pPr algn="ctr"/>
            <a:r>
              <a:rPr lang="es-VE" dirty="0" smtClean="0"/>
              <a:t>5 elementos numéricos correspondientes a las características</a:t>
            </a:r>
            <a:endParaRPr lang="es-VE" dirty="0"/>
          </a:p>
        </p:txBody>
      </p:sp>
      <p:sp>
        <p:nvSpPr>
          <p:cNvPr id="8" name="Rectángulo redondeado 7"/>
          <p:cNvSpPr/>
          <p:nvPr/>
        </p:nvSpPr>
        <p:spPr>
          <a:xfrm>
            <a:off x="1086932" y="3103707"/>
            <a:ext cx="2292585" cy="30926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VE" dirty="0" smtClean="0"/>
              <a:t>Segmento de la señal</a:t>
            </a:r>
          </a:p>
          <a:p>
            <a:pPr algn="ctr"/>
            <a:endParaRPr lang="es-VE" dirty="0"/>
          </a:p>
          <a:p>
            <a:pPr algn="ctr"/>
            <a:endParaRPr lang="es-VE" dirty="0" smtClean="0"/>
          </a:p>
          <a:p>
            <a:pPr algn="ctr"/>
            <a:endParaRPr lang="es-VE" dirty="0" smtClean="0"/>
          </a:p>
          <a:p>
            <a:pPr algn="ctr"/>
            <a:endParaRPr lang="es-VE" dirty="0" smtClean="0"/>
          </a:p>
          <a:p>
            <a:pPr algn="ctr"/>
            <a:r>
              <a:rPr lang="es-VE" dirty="0" smtClean="0"/>
              <a:t>Arreglo de 1000 elementos</a:t>
            </a:r>
            <a:endParaRPr lang="es-VE" dirty="0"/>
          </a:p>
        </p:txBody>
      </p:sp>
      <p:sp>
        <p:nvSpPr>
          <p:cNvPr id="9" name="Rectángulo 8"/>
          <p:cNvSpPr/>
          <p:nvPr/>
        </p:nvSpPr>
        <p:spPr>
          <a:xfrm>
            <a:off x="1222308" y="5631087"/>
            <a:ext cx="2021834" cy="3245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/>
              <a:t>M</a:t>
            </a:r>
            <a:r>
              <a:rPr lang="es-VE" sz="800" dirty="0" smtClean="0"/>
              <a:t>1</a:t>
            </a:r>
            <a:r>
              <a:rPr lang="es-VE" dirty="0" smtClean="0"/>
              <a:t>, M</a:t>
            </a:r>
            <a:r>
              <a:rPr lang="es-VE" sz="800" dirty="0" smtClean="0"/>
              <a:t>2</a:t>
            </a:r>
            <a:r>
              <a:rPr lang="es-VE" dirty="0" smtClean="0"/>
              <a:t>, ……,M</a:t>
            </a:r>
            <a:r>
              <a:rPr lang="es-VE" sz="800" dirty="0" smtClean="0"/>
              <a:t>1000</a:t>
            </a:r>
            <a:endParaRPr lang="es-VE" sz="800" dirty="0"/>
          </a:p>
        </p:txBody>
      </p:sp>
      <p:pic>
        <p:nvPicPr>
          <p:cNvPr id="10" name="Picture 2" descr="http://www.lip.uns.edu.ar/pdi/f30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" t="7704" r="54343" b="73091"/>
          <a:stretch/>
        </p:blipFill>
        <p:spPr bwMode="auto">
          <a:xfrm>
            <a:off x="1226266" y="4082053"/>
            <a:ext cx="2017876" cy="6131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/>
          <p:cNvSpPr/>
          <p:nvPr/>
        </p:nvSpPr>
        <p:spPr>
          <a:xfrm>
            <a:off x="9012871" y="5173886"/>
            <a:ext cx="2205318" cy="45182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/>
              <a:t>C</a:t>
            </a:r>
            <a:r>
              <a:rPr lang="es-VE" sz="1200" dirty="0" smtClean="0"/>
              <a:t>1</a:t>
            </a:r>
            <a:r>
              <a:rPr lang="es-VE" dirty="0" smtClean="0"/>
              <a:t>, C</a:t>
            </a:r>
            <a:r>
              <a:rPr lang="es-VE" sz="1200" dirty="0" smtClean="0"/>
              <a:t>2</a:t>
            </a:r>
            <a:r>
              <a:rPr lang="es-VE" dirty="0" smtClean="0"/>
              <a:t>, C</a:t>
            </a:r>
            <a:r>
              <a:rPr lang="es-VE" sz="1200" dirty="0" smtClean="0"/>
              <a:t>3</a:t>
            </a:r>
            <a:r>
              <a:rPr lang="es-VE" dirty="0" smtClean="0"/>
              <a:t>, C</a:t>
            </a:r>
            <a:r>
              <a:rPr lang="es-VE" sz="1200" dirty="0" smtClean="0"/>
              <a:t>4</a:t>
            </a:r>
            <a:r>
              <a:rPr lang="es-VE" dirty="0" smtClean="0"/>
              <a:t>, C</a:t>
            </a:r>
            <a:r>
              <a:rPr lang="es-VE" sz="1200" dirty="0" smtClean="0"/>
              <a:t>5</a:t>
            </a:r>
            <a:endParaRPr lang="es-VE" sz="1200" dirty="0"/>
          </a:p>
        </p:txBody>
      </p:sp>
      <p:cxnSp>
        <p:nvCxnSpPr>
          <p:cNvPr id="12" name="Conector recto de flecha 11"/>
          <p:cNvCxnSpPr>
            <a:stCxn id="8" idx="3"/>
            <a:endCxn id="6" idx="1"/>
          </p:cNvCxnSpPr>
          <p:nvPr/>
        </p:nvCxnSpPr>
        <p:spPr>
          <a:xfrm>
            <a:off x="3379517" y="4650054"/>
            <a:ext cx="761390" cy="2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>
            <a:stCxn id="6" idx="3"/>
            <a:endCxn id="7" idx="1"/>
          </p:cNvCxnSpPr>
          <p:nvPr/>
        </p:nvCxnSpPr>
        <p:spPr>
          <a:xfrm flipV="1">
            <a:off x="8088079" y="4650054"/>
            <a:ext cx="761391" cy="2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96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>Procesamiento – Extracción de características</a:t>
            </a:r>
            <a:endParaRPr lang="es-V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1086933" y="2260245"/>
                <a:ext cx="5711900" cy="424813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VE" dirty="0" smtClean="0"/>
                  <a:t>Media: valor promedio de la señal.</a:t>
                </a:r>
              </a:p>
              <a:p>
                <a:pPr marL="0" indent="0">
                  <a:buNone/>
                </a:pPr>
                <a:endParaRPr lang="es-VE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sz="2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𝑀𝑒𝑑𝑖𝑎</m:t>
                      </m:r>
                      <m:r>
                        <a:rPr lang="es-VE" sz="2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s-VE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VE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VE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s-VE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VE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s-VE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VE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s-VE" sz="2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VE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VE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s-VE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s-VE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s-VE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VE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VE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1000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s-VE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VE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s-VE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VE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1000</m:t>
                          </m:r>
                        </m:sup>
                        <m:e>
                          <m:sSub>
                            <m:sSubPr>
                              <m:ctrlPr>
                                <a:rPr lang="es-VE" sz="2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VE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VE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VE" sz="2000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86933" y="2260245"/>
                <a:ext cx="5711900" cy="4248132"/>
              </a:xfrm>
              <a:blipFill rotWithShape="0">
                <a:blip r:embed="rId2"/>
                <a:stretch>
                  <a:fillRect l="-1601" t="-143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671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>Procesamiento – Extracción de características</a:t>
            </a:r>
            <a:endParaRPr lang="es-V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1086932" y="2260245"/>
                <a:ext cx="6787665" cy="424813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VE" dirty="0" smtClean="0"/>
                  <a:t>Varianza: densidad de potencia en el musculo.</a:t>
                </a:r>
              </a:p>
              <a:p>
                <a:pPr marL="0" indent="0">
                  <a:buNone/>
                </a:pPr>
                <a:endParaRPr lang="es-VE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sz="2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𝑉𝑎𝑟</m:t>
                      </m:r>
                      <m:r>
                        <a:rPr lang="es-VE" sz="2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VE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VE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s-VE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s-VE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s-VE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VE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VE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  <m:r>
                            <a:rPr lang="es-VE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s-VE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VE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s-VE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VE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s-VE" sz="2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s-VE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VE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s-VE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s-VE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s-VE" sz="2000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86932" y="2260245"/>
                <a:ext cx="6787665" cy="4248132"/>
              </a:xfrm>
              <a:blipFill rotWithShape="0">
                <a:blip r:embed="rId2"/>
                <a:stretch>
                  <a:fillRect l="-1346" t="-143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432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>Procesamiento – Extracción de características</a:t>
            </a:r>
            <a:endParaRPr lang="es-V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1086932" y="2260245"/>
                <a:ext cx="6787665" cy="424813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VE" dirty="0" smtClean="0"/>
                  <a:t>Cambios de signo de la pendiente</a:t>
                </a:r>
              </a:p>
              <a:p>
                <a:pPr marL="0" indent="0">
                  <a:buNone/>
                </a:pPr>
                <a:endParaRPr lang="es-VE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VE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VE" sz="2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VE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VE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VE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VE" sz="2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VE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VE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s-VE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s-VE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d>
                        <m:dPr>
                          <m:ctrlPr>
                            <a:rPr lang="es-VE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VE" sz="2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VE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VE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VE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VE" sz="2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VE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VE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s-VE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s-VE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≥</m:t>
                      </m:r>
                      <m:r>
                        <a:rPr lang="es-VE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𝑢𝑚𝑏𝑟𝑎𝑙</m:t>
                      </m:r>
                      <m:r>
                        <a:rPr lang="es-VE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;</m:t>
                      </m:r>
                      <m:r>
                        <a:rPr lang="es-VE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𝐶𝑜𝑛</m:t>
                      </m:r>
                      <m:r>
                        <a:rPr lang="es-VE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s-VE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s-VE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=1,……,1000</m:t>
                      </m:r>
                    </m:oMath>
                  </m:oMathPara>
                </a14:m>
                <a:endParaRPr lang="es-VE" sz="2000" dirty="0" smtClean="0"/>
              </a:p>
              <a:p>
                <a:pPr marL="0" indent="0">
                  <a:buNone/>
                </a:pPr>
                <a:r>
                  <a:rPr lang="es-VE" sz="2000" dirty="0" smtClean="0"/>
                  <a:t>	Umbral = </a:t>
                </a:r>
                <a:r>
                  <a:rPr lang="es-VE" sz="2000" dirty="0"/>
                  <a:t>0,00001</a:t>
                </a:r>
                <a:endParaRPr lang="es-VE" sz="2000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86932" y="2260245"/>
                <a:ext cx="6787665" cy="4248132"/>
              </a:xfrm>
              <a:blipFill rotWithShape="0">
                <a:blip r:embed="rId2"/>
                <a:stretch>
                  <a:fillRect l="-1346" t="-143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145220"/>
              </p:ext>
            </p:extLst>
          </p:nvPr>
        </p:nvGraphicFramePr>
        <p:xfrm>
          <a:off x="2159037" y="4689238"/>
          <a:ext cx="8445502" cy="150727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72167"/>
                <a:gridCol w="1354667"/>
                <a:gridCol w="1354667"/>
                <a:gridCol w="1354667"/>
                <a:gridCol w="1354667"/>
                <a:gridCol w="1354667"/>
              </a:tblGrid>
              <a:tr h="470959">
                <a:tc>
                  <a:txBody>
                    <a:bodyPr/>
                    <a:lstStyle/>
                    <a:p>
                      <a:pPr algn="ctr"/>
                      <a:r>
                        <a:rPr lang="es-VE" sz="1400" dirty="0" smtClean="0"/>
                        <a:t>Medidas</a:t>
                      </a:r>
                      <a:endParaRPr lang="es-V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M</a:t>
                      </a:r>
                      <a:r>
                        <a:rPr lang="es-VE" sz="1050" dirty="0" smtClean="0"/>
                        <a:t>1</a:t>
                      </a:r>
                      <a:endParaRPr lang="es-V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M</a:t>
                      </a:r>
                      <a:r>
                        <a:rPr lang="es-VE" sz="1050" dirty="0" smtClean="0"/>
                        <a:t>2</a:t>
                      </a:r>
                      <a:endParaRPr lang="es-V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M</a:t>
                      </a:r>
                      <a:r>
                        <a:rPr lang="es-VE" sz="1050" dirty="0" smtClean="0"/>
                        <a:t>3</a:t>
                      </a:r>
                      <a:endParaRPr lang="es-V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…</a:t>
                      </a:r>
                      <a:endParaRPr lang="es-V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M</a:t>
                      </a:r>
                      <a:r>
                        <a:rPr lang="es-VE" sz="1050" dirty="0" smtClean="0"/>
                        <a:t>1000</a:t>
                      </a:r>
                      <a:endParaRPr lang="es-V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VE" sz="1400" dirty="0" smtClean="0"/>
                        <a:t>M. Desplazadas</a:t>
                      </a:r>
                      <a:r>
                        <a:rPr lang="es-VE" sz="1400" baseline="0" dirty="0" smtClean="0"/>
                        <a:t> a la derecha</a:t>
                      </a:r>
                      <a:endParaRPr lang="es-V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0</a:t>
                      </a:r>
                      <a:endParaRPr lang="es-V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M</a:t>
                      </a:r>
                      <a:r>
                        <a:rPr lang="es-VE" sz="1050" dirty="0" smtClean="0"/>
                        <a:t>1</a:t>
                      </a:r>
                      <a:endParaRPr lang="es-V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M</a:t>
                      </a:r>
                      <a:r>
                        <a:rPr lang="es-VE" sz="1050" dirty="0" smtClean="0"/>
                        <a:t>2</a:t>
                      </a:r>
                      <a:endParaRPr lang="es-V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…</a:t>
                      </a:r>
                      <a:endParaRPr lang="es-V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M</a:t>
                      </a:r>
                      <a:r>
                        <a:rPr lang="es-VE" sz="1050" dirty="0" smtClean="0"/>
                        <a:t>999</a:t>
                      </a:r>
                      <a:endParaRPr lang="es-V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VE" sz="1400" dirty="0" smtClean="0"/>
                        <a:t>M. Desplazadas</a:t>
                      </a:r>
                      <a:r>
                        <a:rPr lang="es-VE" sz="1400" baseline="0" dirty="0" smtClean="0"/>
                        <a:t> a la izquierda</a:t>
                      </a:r>
                      <a:endParaRPr lang="es-VE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M</a:t>
                      </a:r>
                      <a:r>
                        <a:rPr lang="es-VE" sz="1050" dirty="0" smtClean="0"/>
                        <a:t>2</a:t>
                      </a:r>
                      <a:endParaRPr lang="es-V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M</a:t>
                      </a:r>
                      <a:r>
                        <a:rPr lang="es-VE" sz="1050" dirty="0" smtClean="0"/>
                        <a:t>3</a:t>
                      </a:r>
                      <a:endParaRPr lang="es-V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M</a:t>
                      </a:r>
                      <a:r>
                        <a:rPr lang="es-VE" sz="1050" dirty="0" smtClean="0"/>
                        <a:t>4</a:t>
                      </a:r>
                      <a:endParaRPr lang="es-V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…</a:t>
                      </a:r>
                      <a:endParaRPr lang="es-V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0</a:t>
                      </a:r>
                      <a:endParaRPr lang="es-V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172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>Detección de gestos – Señales EMG</a:t>
            </a:r>
            <a:endParaRPr lang="es-V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2" y="2249487"/>
            <a:ext cx="4613929" cy="3541714"/>
          </a:xfrm>
        </p:spPr>
        <p:txBody>
          <a:bodyPr/>
          <a:lstStyle/>
          <a:p>
            <a:r>
              <a:rPr lang="es-VE" dirty="0" smtClean="0"/>
              <a:t>Señales EMG</a:t>
            </a:r>
            <a:br>
              <a:rPr lang="es-VE" dirty="0" smtClean="0"/>
            </a:br>
            <a:endParaRPr lang="es-VE" dirty="0"/>
          </a:p>
        </p:txBody>
      </p:sp>
      <p:pic>
        <p:nvPicPr>
          <p:cNvPr id="6" name="Picture 2" descr="Resultado de imagen para emg signa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535" y="2817849"/>
            <a:ext cx="4298199" cy="25932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n relacionad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2" b="9243"/>
          <a:stretch/>
        </p:blipFill>
        <p:spPr bwMode="auto">
          <a:xfrm>
            <a:off x="6502274" y="2730797"/>
            <a:ext cx="3654596" cy="27673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arcador de contenido 2"/>
          <p:cNvSpPr txBox="1">
            <a:spLocks/>
          </p:cNvSpPr>
          <p:nvPr/>
        </p:nvSpPr>
        <p:spPr>
          <a:xfrm>
            <a:off x="6502274" y="2249487"/>
            <a:ext cx="461392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VE" dirty="0" smtClean="0"/>
              <a:t>Gestos</a:t>
            </a:r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22133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>Procesamiento – Extracción de características</a:t>
            </a:r>
            <a:endParaRPr lang="es-V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1086932" y="2260245"/>
                <a:ext cx="6787665" cy="424813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VE" dirty="0" smtClean="0"/>
                  <a:t>Longitud de forma de onda </a:t>
                </a:r>
                <a:r>
                  <a:rPr lang="es-VE" i="1" dirty="0"/>
                  <a:t>“</a:t>
                </a:r>
                <a:r>
                  <a:rPr lang="es-VE" i="1" dirty="0" err="1"/>
                  <a:t>Waveform</a:t>
                </a:r>
                <a:r>
                  <a:rPr lang="es-VE" i="1" dirty="0"/>
                  <a:t> </a:t>
                </a:r>
                <a:r>
                  <a:rPr lang="es-VE" i="1" dirty="0" err="1"/>
                  <a:t>Length</a:t>
                </a:r>
                <a:r>
                  <a:rPr lang="es-VE" i="1" dirty="0" smtClean="0"/>
                  <a:t>”</a:t>
                </a:r>
                <a:endParaRPr lang="es-VE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VE" sz="2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𝑊𝐿</m:t>
                      </m:r>
                      <m:r>
                        <a:rPr lang="es-VE" sz="2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s-VE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VE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s-VE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VE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1000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s-VE" sz="2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VE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VE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∆</m:t>
                                  </m:r>
                                  <m:r>
                                    <a:rPr lang="es-VE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s-VE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s-VE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; </m:t>
                      </m:r>
                      <m:r>
                        <a:rPr lang="es-VE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𝑑𝑜𝑛𝑑𝑒</m:t>
                      </m:r>
                      <m:r>
                        <a:rPr lang="es-VE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VE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VE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∆ </m:t>
                          </m:r>
                          <m:r>
                            <a:rPr lang="es-VE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VE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VE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VE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VE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VE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VE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VE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VE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VE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s-VE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s-VE" sz="2000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86932" y="2260245"/>
                <a:ext cx="6787665" cy="4248132"/>
              </a:xfrm>
              <a:blipFill rotWithShape="0">
                <a:blip r:embed="rId2"/>
                <a:stretch>
                  <a:fillRect l="-1346" t="-143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09474"/>
              </p:ext>
            </p:extLst>
          </p:nvPr>
        </p:nvGraphicFramePr>
        <p:xfrm>
          <a:off x="2126763" y="4384311"/>
          <a:ext cx="8445502" cy="98911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72167"/>
                <a:gridCol w="1354667"/>
                <a:gridCol w="1354667"/>
                <a:gridCol w="1354667"/>
                <a:gridCol w="1354667"/>
                <a:gridCol w="1354667"/>
              </a:tblGrid>
              <a:tr h="470959">
                <a:tc>
                  <a:txBody>
                    <a:bodyPr/>
                    <a:lstStyle/>
                    <a:p>
                      <a:pPr algn="ctr"/>
                      <a:r>
                        <a:rPr lang="es-VE" sz="1400" dirty="0" smtClean="0"/>
                        <a:t>Medidas</a:t>
                      </a:r>
                      <a:endParaRPr lang="es-V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M</a:t>
                      </a:r>
                      <a:r>
                        <a:rPr lang="es-VE" sz="1050" dirty="0" smtClean="0"/>
                        <a:t>1</a:t>
                      </a:r>
                      <a:endParaRPr lang="es-V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M</a:t>
                      </a:r>
                      <a:r>
                        <a:rPr lang="es-VE" sz="1050" dirty="0" smtClean="0"/>
                        <a:t>2</a:t>
                      </a:r>
                      <a:endParaRPr lang="es-V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M</a:t>
                      </a:r>
                      <a:r>
                        <a:rPr lang="es-VE" sz="1050" dirty="0" smtClean="0"/>
                        <a:t>3</a:t>
                      </a:r>
                      <a:endParaRPr lang="es-V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…</a:t>
                      </a:r>
                      <a:endParaRPr lang="es-V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M</a:t>
                      </a:r>
                      <a:r>
                        <a:rPr lang="es-VE" sz="1050" dirty="0" smtClean="0"/>
                        <a:t>1000</a:t>
                      </a:r>
                      <a:endParaRPr lang="es-V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VE" sz="1400" dirty="0" smtClean="0"/>
                        <a:t>M. Desplazadas</a:t>
                      </a:r>
                      <a:r>
                        <a:rPr lang="es-VE" sz="1400" baseline="0" dirty="0" smtClean="0"/>
                        <a:t> a la derecha</a:t>
                      </a:r>
                      <a:endParaRPr lang="es-V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0</a:t>
                      </a:r>
                      <a:endParaRPr lang="es-V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M</a:t>
                      </a:r>
                      <a:r>
                        <a:rPr lang="es-VE" sz="1050" dirty="0" smtClean="0"/>
                        <a:t>1</a:t>
                      </a:r>
                      <a:endParaRPr lang="es-V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M</a:t>
                      </a:r>
                      <a:r>
                        <a:rPr lang="es-VE" sz="1050" dirty="0" smtClean="0"/>
                        <a:t>2</a:t>
                      </a:r>
                      <a:endParaRPr lang="es-V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…</a:t>
                      </a:r>
                      <a:endParaRPr lang="es-V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M</a:t>
                      </a:r>
                      <a:r>
                        <a:rPr lang="es-VE" sz="1050" dirty="0" smtClean="0"/>
                        <a:t>999</a:t>
                      </a:r>
                      <a:endParaRPr lang="es-V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223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>Procesamiento – Extracción de características</a:t>
            </a:r>
            <a:endParaRPr lang="es-V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1086932" y="2260245"/>
                <a:ext cx="10294659" cy="424813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VE" dirty="0" smtClean="0"/>
                  <a:t>Amplitud de </a:t>
                </a:r>
                <a:r>
                  <a:rPr lang="es-VE" dirty="0" err="1" smtClean="0"/>
                  <a:t>Willison</a:t>
                </a:r>
                <a:endParaRPr lang="es-VE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VE" sz="2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𝑊𝐴𝑀𝑃</m:t>
                      </m:r>
                      <m:r>
                        <a:rPr lang="es-VE" sz="2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s-VE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VE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s-VE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VE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1000</m:t>
                          </m:r>
                        </m:sup>
                        <m:e>
                          <m:r>
                            <a:rPr lang="es-VE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VE" sz="2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s-VE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VE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VE" sz="20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s-VE" sz="20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VE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s-VE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VE" sz="20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s-VE" sz="20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s-VE" sz="20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s-VE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;</m:t>
                      </m:r>
                      <m:r>
                        <a:rPr lang="es-VE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s-VE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VE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s-VE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VE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VE" sz="2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VE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1, </m:t>
                              </m:r>
                              <m:r>
                                <a:rPr lang="es-VE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𝑠𝑖</m:t>
                              </m:r>
                              <m:r>
                                <a:rPr lang="es-VE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s-VE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s-VE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s-VE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𝑢𝑚𝑏𝑟𝑎𝑙</m:t>
                              </m:r>
                            </m:e>
                            <m:e>
                              <m:r>
                                <a:rPr lang="es-VE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0, </m:t>
                              </m:r>
                              <m:r>
                                <a:rPr lang="es-VE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𝑐𝑢𝑎𝑙𝑞𝑢𝑖𝑒𝑟</m:t>
                              </m:r>
                              <m:r>
                                <a:rPr lang="es-VE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s-VE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𝑜𝑡𝑟𝑜</m:t>
                              </m:r>
                              <m:r>
                                <a:rPr lang="es-VE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s-VE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𝑐𝑎𝑠𝑜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VE" sz="2000" dirty="0" smtClean="0"/>
              </a:p>
              <a:p>
                <a:pPr marL="0" indent="0">
                  <a:buNone/>
                </a:pPr>
                <a:endParaRPr lang="es-VE" sz="2000" dirty="0" smtClean="0"/>
              </a:p>
              <a:p>
                <a:pPr marL="0" indent="0">
                  <a:buNone/>
                </a:pPr>
                <a:r>
                  <a:rPr lang="es-VE" sz="2000" dirty="0" smtClean="0"/>
                  <a:t>	Umbral = 10mV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86932" y="2260245"/>
                <a:ext cx="10294659" cy="4248132"/>
              </a:xfrm>
              <a:blipFill rotWithShape="0">
                <a:blip r:embed="rId2"/>
                <a:stretch>
                  <a:fillRect l="-888" t="-143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516740"/>
              </p:ext>
            </p:extLst>
          </p:nvPr>
        </p:nvGraphicFramePr>
        <p:xfrm>
          <a:off x="2137521" y="5098028"/>
          <a:ext cx="8445502" cy="98911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72167"/>
                <a:gridCol w="1354667"/>
                <a:gridCol w="1354667"/>
                <a:gridCol w="1354667"/>
                <a:gridCol w="1354667"/>
                <a:gridCol w="1354667"/>
              </a:tblGrid>
              <a:tr h="470959">
                <a:tc>
                  <a:txBody>
                    <a:bodyPr/>
                    <a:lstStyle/>
                    <a:p>
                      <a:pPr algn="ctr"/>
                      <a:r>
                        <a:rPr lang="es-VE" sz="1400" dirty="0" smtClean="0"/>
                        <a:t>Medidas</a:t>
                      </a:r>
                      <a:endParaRPr lang="es-V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M</a:t>
                      </a:r>
                      <a:r>
                        <a:rPr lang="es-VE" sz="1050" dirty="0" smtClean="0"/>
                        <a:t>1</a:t>
                      </a:r>
                      <a:endParaRPr lang="es-V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M</a:t>
                      </a:r>
                      <a:r>
                        <a:rPr lang="es-VE" sz="1050" dirty="0" smtClean="0"/>
                        <a:t>2</a:t>
                      </a:r>
                      <a:endParaRPr lang="es-V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M</a:t>
                      </a:r>
                      <a:r>
                        <a:rPr lang="es-VE" sz="1050" dirty="0" smtClean="0"/>
                        <a:t>3</a:t>
                      </a:r>
                      <a:endParaRPr lang="es-V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…</a:t>
                      </a:r>
                      <a:endParaRPr lang="es-V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M</a:t>
                      </a:r>
                      <a:r>
                        <a:rPr lang="es-VE" sz="1050" dirty="0" smtClean="0"/>
                        <a:t>1000</a:t>
                      </a:r>
                      <a:endParaRPr lang="es-V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VE" sz="1400" dirty="0" smtClean="0"/>
                        <a:t>M. Desplazadas</a:t>
                      </a:r>
                      <a:r>
                        <a:rPr lang="es-VE" sz="1400" baseline="0" dirty="0" smtClean="0"/>
                        <a:t> a la izquierda</a:t>
                      </a:r>
                      <a:endParaRPr lang="es-VE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M</a:t>
                      </a:r>
                      <a:r>
                        <a:rPr lang="es-VE" sz="1050" dirty="0" smtClean="0"/>
                        <a:t>2</a:t>
                      </a:r>
                      <a:endParaRPr lang="es-V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M</a:t>
                      </a:r>
                      <a:r>
                        <a:rPr lang="es-VE" sz="1050" dirty="0" smtClean="0"/>
                        <a:t>3</a:t>
                      </a:r>
                      <a:endParaRPr lang="es-V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M</a:t>
                      </a:r>
                      <a:r>
                        <a:rPr lang="es-VE" sz="1050" dirty="0" smtClean="0"/>
                        <a:t>4</a:t>
                      </a:r>
                      <a:endParaRPr lang="es-V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…</a:t>
                      </a:r>
                      <a:endParaRPr lang="es-V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0</a:t>
                      </a:r>
                      <a:endParaRPr lang="es-V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684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908697" y="2165854"/>
            <a:ext cx="8791575" cy="2387600"/>
          </a:xfrm>
        </p:spPr>
        <p:txBody>
          <a:bodyPr anchor="ctr">
            <a:normAutofit/>
          </a:bodyPr>
          <a:lstStyle/>
          <a:p>
            <a:pPr algn="ctr"/>
            <a:r>
              <a:rPr lang="es-VE" dirty="0" smtClean="0"/>
              <a:t>Análisis</a:t>
            </a:r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238779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>Análisis</a:t>
            </a:r>
            <a:endParaRPr lang="es-V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86932" y="2260245"/>
            <a:ext cx="10294659" cy="42481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VE" dirty="0" smtClean="0"/>
              <a:t>Red neuronal artificial</a:t>
            </a:r>
          </a:p>
          <a:p>
            <a:pPr marL="0" indent="0">
              <a:buNone/>
            </a:pPr>
            <a:endParaRPr lang="es-VE" dirty="0" smtClean="0"/>
          </a:p>
          <a:p>
            <a:r>
              <a:rPr lang="es-VE" sz="2000" dirty="0" err="1"/>
              <a:t>Prealimentada</a:t>
            </a:r>
            <a:r>
              <a:rPr lang="es-VE" sz="2000" dirty="0"/>
              <a:t> </a:t>
            </a:r>
            <a:r>
              <a:rPr lang="es-VE" sz="2000" dirty="0" smtClean="0"/>
              <a:t>(</a:t>
            </a:r>
            <a:r>
              <a:rPr lang="es-VE" sz="2000" i="1" dirty="0" smtClean="0"/>
              <a:t>“</a:t>
            </a:r>
            <a:r>
              <a:rPr lang="es-VE" sz="2000" i="1" dirty="0" err="1"/>
              <a:t>Feedforward</a:t>
            </a:r>
            <a:r>
              <a:rPr lang="es-VE" sz="2000" i="1" dirty="0" smtClean="0"/>
              <a:t>”) </a:t>
            </a:r>
            <a:r>
              <a:rPr lang="es-VE" sz="2000" dirty="0" smtClean="0"/>
              <a:t>.</a:t>
            </a:r>
          </a:p>
          <a:p>
            <a:r>
              <a:rPr lang="es-VE" sz="2000" dirty="0"/>
              <a:t>Búsqueda de patrones</a:t>
            </a:r>
            <a:r>
              <a:rPr lang="es-VE" sz="2000" dirty="0" smtClean="0"/>
              <a:t>.</a:t>
            </a:r>
          </a:p>
          <a:p>
            <a:r>
              <a:rPr lang="es-VE" sz="2000" dirty="0" smtClean="0"/>
              <a:t>Entrenamiento a partir del algoritmo de propagación </a:t>
            </a:r>
            <a:r>
              <a:rPr lang="es-VE" sz="2000" dirty="0"/>
              <a:t>hacia </a:t>
            </a:r>
            <a:r>
              <a:rPr lang="es-VE" sz="2000" dirty="0" smtClean="0"/>
              <a:t>atrás </a:t>
            </a:r>
            <a:r>
              <a:rPr lang="es-VE" sz="2000" i="1" dirty="0" smtClean="0"/>
              <a:t>(“</a:t>
            </a:r>
            <a:r>
              <a:rPr lang="es-VE" sz="2000" i="1" dirty="0" err="1" smtClean="0"/>
              <a:t>Backpropagation</a:t>
            </a:r>
            <a:r>
              <a:rPr lang="es-VE" sz="2000" i="1" dirty="0" smtClean="0"/>
              <a:t>”</a:t>
            </a:r>
            <a:r>
              <a:rPr lang="es-VE" sz="2000" dirty="0" smtClean="0"/>
              <a:t>).</a:t>
            </a:r>
            <a:endParaRPr lang="es-VE" sz="2000" dirty="0"/>
          </a:p>
          <a:p>
            <a:r>
              <a:rPr lang="es-VE" sz="2000" dirty="0" smtClean="0"/>
              <a:t>Aprendizaje supervisado.</a:t>
            </a:r>
          </a:p>
          <a:p>
            <a:pPr marL="0" indent="0">
              <a:buNone/>
            </a:pPr>
            <a:r>
              <a:rPr lang="es-VE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504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>Análisis</a:t>
            </a:r>
            <a:endParaRPr lang="es-V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86933" y="2260245"/>
            <a:ext cx="4937350" cy="42481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VE" dirty="0" smtClean="0"/>
              <a:t>Red neuronal artificial </a:t>
            </a:r>
            <a:r>
              <a:rPr lang="es-VE" dirty="0" err="1" smtClean="0"/>
              <a:t>prealimentada</a:t>
            </a:r>
            <a:endParaRPr lang="es-VE" dirty="0" smtClean="0"/>
          </a:p>
          <a:p>
            <a:pPr marL="0" indent="0">
              <a:buNone/>
            </a:pPr>
            <a:endParaRPr lang="es-VE" dirty="0" smtClean="0"/>
          </a:p>
          <a:p>
            <a:pPr marL="0" indent="0">
              <a:buNone/>
            </a:pPr>
            <a:r>
              <a:rPr lang="es-VE" dirty="0" smtClean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Marcador de contenido 2"/>
              <p:cNvSpPr txBox="1">
                <a:spLocks/>
              </p:cNvSpPr>
              <p:nvPr/>
            </p:nvSpPr>
            <p:spPr>
              <a:xfrm>
                <a:off x="6350960" y="3755570"/>
                <a:ext cx="4696451" cy="27528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VE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s-V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VE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VE" sz="20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s-VE" sz="20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s-VE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s-V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VE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s-VE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VE" sz="2000" i="1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s-V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VE" sz="20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s-VE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VE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VE" sz="2000" i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VE" sz="2000" i="1">
                          <a:latin typeface="Cambria Math" panose="02040503050406030204" pitchFamily="18" charset="0"/>
                        </a:rPr>
                        <m:t>𝑑𝑜𝑛𝑑𝑒</m:t>
                      </m:r>
                      <m:r>
                        <a:rPr lang="es-VE" sz="20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V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VE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VE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VE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VE" sz="2000" i="1">
                          <a:latin typeface="Cambria Math" panose="02040503050406030204" pitchFamily="18" charset="0"/>
                        </a:rPr>
                        <m:t>𝐶𝑎𝑟𝑎𝑐𝑡𝑒𝑟𝑖𝑠𝑡𝑖𝑐𝑎𝑠</m:t>
                      </m:r>
                      <m:r>
                        <a:rPr lang="es-VE" sz="2000" i="1">
                          <a:latin typeface="Cambria Math" panose="02040503050406030204" pitchFamily="18" charset="0"/>
                        </a:rPr>
                        <m:t>;  </m:t>
                      </m:r>
                      <m:sSub>
                        <m:sSubPr>
                          <m:ctrlPr>
                            <a:rPr lang="es-V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VE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VE" sz="2000" i="1">
                              <a:latin typeface="Cambria Math" panose="02040503050406030204" pitchFamily="18" charset="0"/>
                            </a:rPr>
                            <m:t>𝑎𝑖</m:t>
                          </m:r>
                        </m:sub>
                      </m:sSub>
                      <m:r>
                        <a:rPr lang="es-VE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VE" sz="2000" i="1">
                          <a:latin typeface="Cambria Math" panose="02040503050406030204" pitchFamily="18" charset="0"/>
                        </a:rPr>
                        <m:t>𝑝𝑒𝑠𝑜𝑠</m:t>
                      </m:r>
                    </m:oMath>
                  </m:oMathPara>
                </a14:m>
                <a:endParaRPr lang="es-VE" sz="2000" dirty="0"/>
              </a:p>
              <a:p>
                <a:pPr marL="0" indent="0">
                  <a:buNone/>
                </a:pPr>
                <a:endParaRPr lang="es-VE" sz="2000" i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VE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VE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VE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VE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s-VE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V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VE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s-V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VE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VE" sz="2000" i="1" dirty="0" smtClean="0"/>
              </a:p>
              <a:p>
                <a:pPr marL="0" indent="0" algn="ctr">
                  <a:buNone/>
                </a:pPr>
                <a:r>
                  <a:rPr lang="es-VE" sz="2000" i="1" dirty="0" smtClean="0"/>
                  <a:t>F(x) : función de transferencia</a:t>
                </a:r>
              </a:p>
              <a:p>
                <a:pPr marL="0" indent="0">
                  <a:buNone/>
                </a:pPr>
                <a:endParaRPr lang="es-VE" sz="2000" i="1" dirty="0" smtClean="0"/>
              </a:p>
            </p:txBody>
          </p:sp>
        </mc:Choice>
        <mc:Fallback>
          <p:sp>
            <p:nvSpPr>
              <p:cNvPr id="5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960" y="3755570"/>
                <a:ext cx="4696451" cy="275280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933" y="2850776"/>
            <a:ext cx="5209547" cy="3657601"/>
          </a:xfrm>
          <a:prstGeom prst="rect">
            <a:avLst/>
          </a:prstGeom>
        </p:spPr>
      </p:pic>
      <p:pic>
        <p:nvPicPr>
          <p:cNvPr id="6" name="Picture 2" descr="Resultado de imagen para cross entropy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403" y="1065400"/>
            <a:ext cx="4468008" cy="275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52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>Análisis - Entrenamiento</a:t>
            </a:r>
            <a:endParaRPr lang="es-V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86932" y="2260245"/>
            <a:ext cx="7691307" cy="42481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VE" dirty="0" smtClean="0"/>
              <a:t>Algoritmo de aprendizaje: Propagación hacia atrás.</a:t>
            </a:r>
          </a:p>
          <a:p>
            <a:pPr marL="0" indent="0">
              <a:buNone/>
            </a:pPr>
            <a:endParaRPr lang="es-VE" dirty="0" smtClean="0"/>
          </a:p>
          <a:p>
            <a:pPr marL="0" indent="0">
              <a:buNone/>
            </a:pPr>
            <a:r>
              <a:rPr lang="es-VE" dirty="0" smtClean="0"/>
              <a:t> </a:t>
            </a:r>
          </a:p>
        </p:txBody>
      </p:sp>
      <p:pic>
        <p:nvPicPr>
          <p:cNvPr id="27650" name="Picture 2" descr="Resultado de imagen para neural network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112" y="2871639"/>
            <a:ext cx="4876800" cy="33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15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>Análisis - Entrenamiento</a:t>
            </a:r>
            <a:endParaRPr lang="es-V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1086933" y="2260245"/>
                <a:ext cx="10348446" cy="4248132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s-VE" sz="2800" dirty="0" smtClean="0"/>
                  <a:t>Función de error: entropía cruzada</a:t>
                </a:r>
              </a:p>
              <a:p>
                <a:pPr marL="0" indent="0">
                  <a:buNone/>
                </a:pPr>
                <a:r>
                  <a:rPr lang="es-VE" dirty="0" smtClean="0"/>
                  <a:t>Cuantifica la diferencia entre dos distribuciones probabilísticas, una verdadera y otra la predicha.</a:t>
                </a:r>
              </a:p>
              <a:p>
                <a:pPr marL="0" indent="0">
                  <a:buNone/>
                </a:pPr>
                <a:endParaRPr lang="es-VE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s-VE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VE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s-VE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s-VE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</m:d>
                      <m:r>
                        <a:rPr lang="es-VE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s-VE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s-VE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s-VE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VE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s-VE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func>
                            <m:funcPr>
                              <m:ctrlPr>
                                <a:rPr lang="es-VE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VE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VE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VE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s-VE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VE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s-VE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;</m:t>
                          </m:r>
                          <m:r>
                            <a:rPr lang="es-VE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s-VE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:</m:t>
                          </m:r>
                          <m:r>
                            <a:rPr lang="es-VE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  <m:r>
                            <a:rPr lang="es-VE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. </m:t>
                          </m:r>
                          <m:r>
                            <a:rPr lang="es-VE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𝑣𝑒𝑟𝑑𝑎𝑑𝑒𝑟𝑎</m:t>
                          </m:r>
                          <m:r>
                            <a:rPr lang="es-VE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s-VE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  <m:r>
                            <a:rPr lang="es-VE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:</m:t>
                          </m:r>
                          <m:r>
                            <a:rPr lang="es-VE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  <m:r>
                            <a:rPr lang="es-VE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.  </m:t>
                          </m:r>
                          <m:r>
                            <a:rPr lang="es-VE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𝑝𝑟𝑒𝑑𝑖𝑐h𝑎</m:t>
                          </m:r>
                        </m:e>
                      </m:nary>
                    </m:oMath>
                  </m:oMathPara>
                </a14:m>
                <a:endParaRPr lang="es-VE" dirty="0" smtClean="0"/>
              </a:p>
              <a:p>
                <a:pPr marL="0" indent="0">
                  <a:buNone/>
                </a:pPr>
                <a:endParaRPr lang="es-VE" dirty="0" smtClean="0"/>
              </a:p>
              <a:p>
                <a:pPr marL="0" indent="0">
                  <a:buNone/>
                </a:pPr>
                <a:r>
                  <a:rPr lang="es-VE" dirty="0" smtClean="0"/>
                  <a:t> 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86933" y="2260245"/>
                <a:ext cx="10348446" cy="4248132"/>
              </a:xfrm>
              <a:blipFill rotWithShape="0">
                <a:blip r:embed="rId2"/>
                <a:stretch>
                  <a:fillRect l="-1178" t="-1148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000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>Análisis - Entrenamiento</a:t>
            </a:r>
            <a:endParaRPr lang="es-V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1086933" y="2260245"/>
                <a:ext cx="10348446" cy="424813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VE" sz="2800" dirty="0" smtClean="0"/>
                  <a:t>Ejemplo función de error: entropía cruzada</a:t>
                </a:r>
              </a:p>
              <a:p>
                <a:pPr marL="0" indent="0">
                  <a:buNone/>
                </a:pPr>
                <a:r>
                  <a:rPr lang="es-VE" sz="2000" dirty="0" smtClean="0"/>
                  <a:t>Probabilidad verdadera: 0/1/0</a:t>
                </a:r>
              </a:p>
              <a:p>
                <a:pPr marL="0" indent="0">
                  <a:buNone/>
                </a:pPr>
                <a:r>
                  <a:rPr lang="es-VE" sz="2000" dirty="0" smtClean="0"/>
                  <a:t>Probabilidad predicha: 0,25/0,6/0,15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sz="2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s-VE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VE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s-VE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s-VE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</m:d>
                      <m:r>
                        <a:rPr lang="es-VE" sz="2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s-VE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s-VE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s-V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VE" sz="2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s-VE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func>
                            <m:funcPr>
                              <m:ctrlPr>
                                <a:rPr lang="es-VE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VE" sz="20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VE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VE" sz="20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s-V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VE" sz="20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s-VE" sz="200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nary>
                      <m:r>
                        <a:rPr lang="es-VE" sz="20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r>
                        <a:rPr lang="es-VE" sz="20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s-VE" sz="20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VE" sz="20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0,6</m:t>
                          </m:r>
                        </m:e>
                      </m:d>
                      <m:r>
                        <a:rPr lang="es-VE" sz="20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=0,22</m:t>
                      </m:r>
                    </m:oMath>
                  </m:oMathPara>
                </a14:m>
                <a:endParaRPr lang="es-VE" sz="2000" dirty="0" smtClean="0"/>
              </a:p>
              <a:p>
                <a:pPr marL="0" indent="0">
                  <a:buNone/>
                </a:pPr>
                <a:endParaRPr lang="es-VE" dirty="0" smtClean="0"/>
              </a:p>
              <a:p>
                <a:pPr marL="0" indent="0">
                  <a:buNone/>
                </a:pPr>
                <a:r>
                  <a:rPr lang="es-VE" dirty="0" smtClean="0"/>
                  <a:t> 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86933" y="2260245"/>
                <a:ext cx="10348446" cy="4248132"/>
              </a:xfrm>
              <a:blipFill rotWithShape="0">
                <a:blip r:embed="rId2"/>
                <a:stretch>
                  <a:fillRect l="-1178" t="-430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736" y="4650579"/>
            <a:ext cx="3049116" cy="210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5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>Análisis - Entrenamiento</a:t>
            </a:r>
            <a:endParaRPr lang="es-V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2" y="2186435"/>
            <a:ext cx="9905999" cy="477798"/>
          </a:xfrm>
        </p:spPr>
        <p:txBody>
          <a:bodyPr>
            <a:normAutofit fontScale="92500" lnSpcReduction="10000"/>
          </a:bodyPr>
          <a:lstStyle/>
          <a:p>
            <a:r>
              <a:rPr lang="es-VE" dirty="0" smtClean="0"/>
              <a:t>Diagrama del proceso de entrenamiento</a:t>
            </a:r>
            <a:endParaRPr lang="es-VE" dirty="0"/>
          </a:p>
        </p:txBody>
      </p:sp>
      <p:sp>
        <p:nvSpPr>
          <p:cNvPr id="5" name="Rectángulo redondeado 4"/>
          <p:cNvSpPr/>
          <p:nvPr/>
        </p:nvSpPr>
        <p:spPr>
          <a:xfrm>
            <a:off x="3308180" y="3922675"/>
            <a:ext cx="5572461" cy="1983254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endParaRPr lang="es-VE" dirty="0"/>
          </a:p>
        </p:txBody>
      </p:sp>
      <p:cxnSp>
        <p:nvCxnSpPr>
          <p:cNvPr id="6" name="Conector recto de flecha 5"/>
          <p:cNvCxnSpPr>
            <a:stCxn id="7" idx="3"/>
            <a:endCxn id="9" idx="1"/>
          </p:cNvCxnSpPr>
          <p:nvPr/>
        </p:nvCxnSpPr>
        <p:spPr>
          <a:xfrm>
            <a:off x="5841045" y="3234114"/>
            <a:ext cx="347390" cy="7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Rectángulo redondeado 6"/>
          <p:cNvSpPr/>
          <p:nvPr/>
        </p:nvSpPr>
        <p:spPr>
          <a:xfrm>
            <a:off x="3241334" y="2680325"/>
            <a:ext cx="2599711" cy="110757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VE" dirty="0" smtClean="0"/>
              <a:t>10 características extraídas (dos señales)</a:t>
            </a:r>
            <a:endParaRPr lang="es-VE" dirty="0"/>
          </a:p>
        </p:txBody>
      </p:sp>
      <p:sp>
        <p:nvSpPr>
          <p:cNvPr id="8" name="Rectángulo 7"/>
          <p:cNvSpPr/>
          <p:nvPr/>
        </p:nvSpPr>
        <p:spPr>
          <a:xfrm>
            <a:off x="3438530" y="3408562"/>
            <a:ext cx="2205318" cy="24900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/>
              <a:t>C</a:t>
            </a:r>
            <a:r>
              <a:rPr lang="es-VE" sz="1200" dirty="0" smtClean="0"/>
              <a:t>1</a:t>
            </a:r>
            <a:r>
              <a:rPr lang="es-VE" dirty="0" smtClean="0"/>
              <a:t>, C</a:t>
            </a:r>
            <a:r>
              <a:rPr lang="es-VE" sz="1200" dirty="0" smtClean="0"/>
              <a:t>2</a:t>
            </a:r>
            <a:r>
              <a:rPr lang="es-VE" dirty="0" smtClean="0"/>
              <a:t>, C</a:t>
            </a:r>
            <a:r>
              <a:rPr lang="es-VE" sz="1200" dirty="0" smtClean="0"/>
              <a:t>3</a:t>
            </a:r>
            <a:r>
              <a:rPr lang="es-VE" dirty="0" smtClean="0"/>
              <a:t>, C</a:t>
            </a:r>
            <a:r>
              <a:rPr lang="es-VE" sz="1200" dirty="0" smtClean="0"/>
              <a:t>4</a:t>
            </a:r>
            <a:r>
              <a:rPr lang="es-VE" dirty="0" smtClean="0"/>
              <a:t>,…..C</a:t>
            </a:r>
            <a:r>
              <a:rPr lang="es-VE" sz="1200" dirty="0" smtClean="0"/>
              <a:t>10</a:t>
            </a:r>
            <a:endParaRPr lang="es-VE" sz="1200" dirty="0"/>
          </a:p>
        </p:txBody>
      </p:sp>
      <p:sp>
        <p:nvSpPr>
          <p:cNvPr id="9" name="Rectángulo 8"/>
          <p:cNvSpPr/>
          <p:nvPr/>
        </p:nvSpPr>
        <p:spPr>
          <a:xfrm>
            <a:off x="6188435" y="2956322"/>
            <a:ext cx="2529458" cy="57015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/>
              <a:t>Se guardan M muestras en un archivo “.CSV”</a:t>
            </a:r>
            <a:endParaRPr lang="es-VE" dirty="0"/>
          </a:p>
        </p:txBody>
      </p:sp>
      <p:sp>
        <p:nvSpPr>
          <p:cNvPr id="10" name="Rectángulo 9"/>
          <p:cNvSpPr/>
          <p:nvPr/>
        </p:nvSpPr>
        <p:spPr>
          <a:xfrm>
            <a:off x="6304588" y="4136586"/>
            <a:ext cx="2297151" cy="9302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/>
              <a:t>Se cargan las medidas como una matriz</a:t>
            </a:r>
          </a:p>
          <a:p>
            <a:pPr algn="ctr"/>
            <a:r>
              <a:rPr lang="es-VE" dirty="0" smtClean="0"/>
              <a:t>10 x M</a:t>
            </a:r>
            <a:endParaRPr lang="es-VE" dirty="0"/>
          </a:p>
        </p:txBody>
      </p:sp>
      <p:sp>
        <p:nvSpPr>
          <p:cNvPr id="11" name="Rectángulo 10"/>
          <p:cNvSpPr/>
          <p:nvPr/>
        </p:nvSpPr>
        <p:spPr>
          <a:xfrm>
            <a:off x="3438530" y="4136588"/>
            <a:ext cx="2205317" cy="9302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/>
              <a:t>Se crea matriz 4 x M de salida (4 gestos entrenados)</a:t>
            </a:r>
            <a:endParaRPr lang="es-VE" dirty="0"/>
          </a:p>
        </p:txBody>
      </p:sp>
      <p:sp>
        <p:nvSpPr>
          <p:cNvPr id="12" name="Elipse 11"/>
          <p:cNvSpPr/>
          <p:nvPr/>
        </p:nvSpPr>
        <p:spPr>
          <a:xfrm>
            <a:off x="4624362" y="5255342"/>
            <a:ext cx="2603810" cy="540357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/>
              <a:t>Entrenamiento de la red</a:t>
            </a:r>
            <a:endParaRPr lang="es-VE" dirty="0"/>
          </a:p>
        </p:txBody>
      </p:sp>
      <p:cxnSp>
        <p:nvCxnSpPr>
          <p:cNvPr id="13" name="Conector recto de flecha 12"/>
          <p:cNvCxnSpPr>
            <a:stCxn id="9" idx="2"/>
            <a:endCxn id="10" idx="0"/>
          </p:cNvCxnSpPr>
          <p:nvPr/>
        </p:nvCxnSpPr>
        <p:spPr>
          <a:xfrm>
            <a:off x="7453164" y="3526474"/>
            <a:ext cx="0" cy="610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ector angular 13"/>
          <p:cNvCxnSpPr>
            <a:stCxn id="10" idx="2"/>
            <a:endCxn id="12" idx="0"/>
          </p:cNvCxnSpPr>
          <p:nvPr/>
        </p:nvCxnSpPr>
        <p:spPr>
          <a:xfrm rot="5400000">
            <a:off x="6595478" y="4397656"/>
            <a:ext cx="188476" cy="15268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Conector angular 14"/>
          <p:cNvCxnSpPr>
            <a:stCxn id="11" idx="2"/>
            <a:endCxn id="12" idx="0"/>
          </p:cNvCxnSpPr>
          <p:nvPr/>
        </p:nvCxnSpPr>
        <p:spPr>
          <a:xfrm rot="16200000" flipH="1">
            <a:off x="5139491" y="4468566"/>
            <a:ext cx="188474" cy="138507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Rectángulo redondeado 15"/>
          <p:cNvSpPr/>
          <p:nvPr/>
        </p:nvSpPr>
        <p:spPr>
          <a:xfrm>
            <a:off x="5027774" y="6217615"/>
            <a:ext cx="1884556" cy="540359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/>
              <a:t>Pesos de cada conexión </a:t>
            </a:r>
            <a:endParaRPr lang="es-VE" dirty="0"/>
          </a:p>
        </p:txBody>
      </p:sp>
      <p:sp>
        <p:nvSpPr>
          <p:cNvPr id="17" name="Flecha abajo 16"/>
          <p:cNvSpPr/>
          <p:nvPr/>
        </p:nvSpPr>
        <p:spPr>
          <a:xfrm>
            <a:off x="5664098" y="5795700"/>
            <a:ext cx="524338" cy="421916"/>
          </a:xfrm>
          <a:prstGeom prst="down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61303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>Análisis - Entrenamiento</a:t>
            </a:r>
            <a:endParaRPr lang="es-V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631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VE" dirty="0" smtClean="0"/>
              <a:t>Entrenamiento supervisado </a:t>
            </a: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872238"/>
              </p:ext>
            </p:extLst>
          </p:nvPr>
        </p:nvGraphicFramePr>
        <p:xfrm>
          <a:off x="2531729" y="3462860"/>
          <a:ext cx="3002580" cy="28949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0645"/>
                <a:gridCol w="750645"/>
                <a:gridCol w="750645"/>
                <a:gridCol w="750645"/>
              </a:tblGrid>
              <a:tr h="723727"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A</a:t>
                      </a:r>
                      <a:r>
                        <a:rPr lang="es-VE" sz="1200" dirty="0" smtClean="0"/>
                        <a:t>11</a:t>
                      </a:r>
                      <a:endParaRPr lang="es-V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A</a:t>
                      </a:r>
                      <a:r>
                        <a:rPr lang="es-VE" sz="1200" dirty="0" smtClean="0"/>
                        <a:t>12</a:t>
                      </a:r>
                      <a:endParaRPr lang="es-V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…</a:t>
                      </a:r>
                      <a:endParaRPr lang="es-V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A</a:t>
                      </a:r>
                      <a:r>
                        <a:rPr lang="es-VE" sz="1200" dirty="0" smtClean="0"/>
                        <a:t>1M</a:t>
                      </a:r>
                      <a:endParaRPr lang="es-VE" sz="1200" dirty="0"/>
                    </a:p>
                  </a:txBody>
                  <a:tcPr anchor="ctr"/>
                </a:tc>
              </a:tr>
              <a:tr h="723727"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A</a:t>
                      </a:r>
                      <a:r>
                        <a:rPr lang="es-VE" sz="1200" dirty="0" smtClean="0"/>
                        <a:t>21</a:t>
                      </a:r>
                      <a:endParaRPr lang="es-V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A</a:t>
                      </a:r>
                      <a:r>
                        <a:rPr lang="es-VE" sz="1200" dirty="0" smtClean="0"/>
                        <a:t>22</a:t>
                      </a:r>
                      <a:endParaRPr lang="es-V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…</a:t>
                      </a:r>
                      <a:endParaRPr lang="es-V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A</a:t>
                      </a:r>
                      <a:r>
                        <a:rPr lang="es-VE" sz="1200" dirty="0" smtClean="0"/>
                        <a:t>2M</a:t>
                      </a:r>
                      <a:endParaRPr lang="es-VE" sz="1200" dirty="0"/>
                    </a:p>
                  </a:txBody>
                  <a:tcPr anchor="ctr"/>
                </a:tc>
              </a:tr>
              <a:tr h="723727"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…</a:t>
                      </a:r>
                      <a:endParaRPr lang="es-V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…</a:t>
                      </a:r>
                      <a:endParaRPr lang="es-V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…</a:t>
                      </a:r>
                      <a:endParaRPr lang="es-V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…</a:t>
                      </a:r>
                      <a:endParaRPr lang="es-VE" sz="2400" dirty="0"/>
                    </a:p>
                  </a:txBody>
                  <a:tcPr anchor="ctr"/>
                </a:tc>
              </a:tr>
              <a:tr h="723727"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A</a:t>
                      </a:r>
                      <a:r>
                        <a:rPr lang="es-VE" sz="1200" dirty="0" smtClean="0"/>
                        <a:t>C1</a:t>
                      </a:r>
                      <a:endParaRPr lang="es-V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A</a:t>
                      </a:r>
                      <a:r>
                        <a:rPr lang="es-VE" sz="1200" dirty="0" smtClean="0"/>
                        <a:t>C2</a:t>
                      </a:r>
                      <a:endParaRPr lang="es-V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…</a:t>
                      </a:r>
                      <a:endParaRPr lang="es-V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A</a:t>
                      </a:r>
                      <a:r>
                        <a:rPr lang="es-VE" sz="1200" dirty="0" smtClean="0"/>
                        <a:t>CM</a:t>
                      </a:r>
                      <a:endParaRPr lang="es-VE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051200"/>
              </p:ext>
            </p:extLst>
          </p:nvPr>
        </p:nvGraphicFramePr>
        <p:xfrm>
          <a:off x="6675217" y="3462860"/>
          <a:ext cx="3002580" cy="28949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0645"/>
                <a:gridCol w="750645"/>
                <a:gridCol w="750645"/>
                <a:gridCol w="750645"/>
              </a:tblGrid>
              <a:tr h="723727"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B</a:t>
                      </a:r>
                      <a:r>
                        <a:rPr lang="es-VE" sz="1200" dirty="0" smtClean="0"/>
                        <a:t>11</a:t>
                      </a:r>
                      <a:endParaRPr lang="es-V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B</a:t>
                      </a:r>
                      <a:r>
                        <a:rPr lang="es-VE" sz="1200" dirty="0" smtClean="0"/>
                        <a:t>12</a:t>
                      </a:r>
                      <a:endParaRPr lang="es-V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…</a:t>
                      </a:r>
                      <a:endParaRPr lang="es-V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B</a:t>
                      </a:r>
                      <a:r>
                        <a:rPr lang="es-VE" sz="1200" dirty="0" smtClean="0"/>
                        <a:t>1M</a:t>
                      </a:r>
                      <a:endParaRPr lang="es-VE" sz="1200" dirty="0"/>
                    </a:p>
                  </a:txBody>
                  <a:tcPr anchor="ctr"/>
                </a:tc>
              </a:tr>
              <a:tr h="723727"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B</a:t>
                      </a:r>
                      <a:r>
                        <a:rPr lang="es-VE" sz="1200" dirty="0" smtClean="0"/>
                        <a:t>21</a:t>
                      </a:r>
                      <a:endParaRPr lang="es-V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B</a:t>
                      </a:r>
                      <a:r>
                        <a:rPr lang="es-VE" sz="1200" dirty="0" smtClean="0"/>
                        <a:t>22</a:t>
                      </a:r>
                      <a:endParaRPr lang="es-V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…</a:t>
                      </a:r>
                      <a:endParaRPr lang="es-V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B</a:t>
                      </a:r>
                      <a:r>
                        <a:rPr lang="es-VE" sz="1200" dirty="0" smtClean="0"/>
                        <a:t>2M</a:t>
                      </a:r>
                      <a:endParaRPr lang="es-VE" sz="1200" dirty="0"/>
                    </a:p>
                  </a:txBody>
                  <a:tcPr anchor="ctr"/>
                </a:tc>
              </a:tr>
              <a:tr h="723727"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…</a:t>
                      </a:r>
                      <a:endParaRPr lang="es-V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…</a:t>
                      </a:r>
                      <a:endParaRPr lang="es-V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…</a:t>
                      </a:r>
                      <a:endParaRPr lang="es-V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…</a:t>
                      </a:r>
                      <a:endParaRPr lang="es-VE" sz="2400" dirty="0"/>
                    </a:p>
                  </a:txBody>
                  <a:tcPr anchor="ctr"/>
                </a:tc>
              </a:tr>
              <a:tr h="723727"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B</a:t>
                      </a:r>
                      <a:r>
                        <a:rPr lang="es-VE" sz="1200" dirty="0" smtClean="0"/>
                        <a:t>G1</a:t>
                      </a:r>
                      <a:endParaRPr lang="es-V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B</a:t>
                      </a:r>
                      <a:r>
                        <a:rPr lang="es-VE" sz="1200" dirty="0" smtClean="0"/>
                        <a:t>G2</a:t>
                      </a:r>
                      <a:endParaRPr lang="es-V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…</a:t>
                      </a:r>
                      <a:endParaRPr lang="es-V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B</a:t>
                      </a:r>
                      <a:r>
                        <a:rPr lang="es-VE" sz="1200" dirty="0" smtClean="0"/>
                        <a:t>GM</a:t>
                      </a:r>
                      <a:endParaRPr lang="es-VE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3522656" y="6389665"/>
            <a:ext cx="102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 smtClean="0"/>
              <a:t>Muestras</a:t>
            </a:r>
            <a:endParaRPr lang="es-VE" dirty="0"/>
          </a:p>
        </p:txBody>
      </p:sp>
      <p:sp>
        <p:nvSpPr>
          <p:cNvPr id="7" name="CuadroTexto 6"/>
          <p:cNvSpPr txBox="1"/>
          <p:nvPr/>
        </p:nvSpPr>
        <p:spPr>
          <a:xfrm>
            <a:off x="882502" y="4625163"/>
            <a:ext cx="187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 smtClean="0"/>
              <a:t>Características</a:t>
            </a:r>
            <a:endParaRPr lang="es-VE" dirty="0"/>
          </a:p>
        </p:txBody>
      </p:sp>
      <p:sp>
        <p:nvSpPr>
          <p:cNvPr id="9" name="CuadroTexto 8"/>
          <p:cNvSpPr txBox="1"/>
          <p:nvPr/>
        </p:nvSpPr>
        <p:spPr>
          <a:xfrm>
            <a:off x="2753832" y="2913319"/>
            <a:ext cx="2557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400" dirty="0" smtClean="0"/>
              <a:t>Matriz de entradas</a:t>
            </a:r>
            <a:endParaRPr lang="es-VE" sz="24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6326385" y="2913320"/>
            <a:ext cx="3700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400" dirty="0" smtClean="0"/>
              <a:t>Matriz de salidas esperadas</a:t>
            </a:r>
            <a:endParaRPr lang="es-VE" sz="24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5880795" y="4625163"/>
            <a:ext cx="891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 smtClean="0"/>
              <a:t>Gestos</a:t>
            </a:r>
            <a:endParaRPr lang="es-VE" dirty="0"/>
          </a:p>
        </p:txBody>
      </p:sp>
      <p:sp>
        <p:nvSpPr>
          <p:cNvPr id="12" name="CuadroTexto 11"/>
          <p:cNvSpPr txBox="1"/>
          <p:nvPr/>
        </p:nvSpPr>
        <p:spPr>
          <a:xfrm>
            <a:off x="7666144" y="6389665"/>
            <a:ext cx="102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 smtClean="0"/>
              <a:t>Muestras</a:t>
            </a:r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274804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>Diseño general</a:t>
            </a:r>
            <a:endParaRPr lang="es-VE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2978647"/>
              </p:ext>
            </p:extLst>
          </p:nvPr>
        </p:nvGraphicFramePr>
        <p:xfrm>
          <a:off x="1141413" y="3002523"/>
          <a:ext cx="9906000" cy="1182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710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>Análisis - Entrenamiento</a:t>
            </a:r>
            <a:endParaRPr lang="es-V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631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VE" dirty="0" smtClean="0"/>
              <a:t>Ejemplo: Matriz de salida 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6326385" y="2913320"/>
            <a:ext cx="3700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400" dirty="0" smtClean="0"/>
              <a:t>Matriz de salidas esperadas</a:t>
            </a:r>
            <a:endParaRPr lang="es-VE" sz="2400" dirty="0"/>
          </a:p>
        </p:txBody>
      </p:sp>
      <p:sp>
        <p:nvSpPr>
          <p:cNvPr id="14" name="CuadroTexto 13"/>
          <p:cNvSpPr txBox="1"/>
          <p:nvPr/>
        </p:nvSpPr>
        <p:spPr>
          <a:xfrm>
            <a:off x="1560545" y="2913320"/>
            <a:ext cx="3700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400" dirty="0" smtClean="0"/>
              <a:t>Matriz de salidas esperadas</a:t>
            </a:r>
            <a:endParaRPr lang="es-VE" sz="2400" dirty="0"/>
          </a:p>
        </p:txBody>
      </p:sp>
      <p:sp>
        <p:nvSpPr>
          <p:cNvPr id="15" name="CuadroTexto 14"/>
          <p:cNvSpPr txBox="1"/>
          <p:nvPr/>
        </p:nvSpPr>
        <p:spPr>
          <a:xfrm>
            <a:off x="1114955" y="4625163"/>
            <a:ext cx="891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 smtClean="0"/>
              <a:t>Gestos</a:t>
            </a:r>
            <a:endParaRPr lang="es-VE" dirty="0"/>
          </a:p>
        </p:txBody>
      </p:sp>
      <p:sp>
        <p:nvSpPr>
          <p:cNvPr id="16" name="CuadroTexto 15"/>
          <p:cNvSpPr txBox="1"/>
          <p:nvPr/>
        </p:nvSpPr>
        <p:spPr>
          <a:xfrm>
            <a:off x="2948683" y="5885879"/>
            <a:ext cx="102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 smtClean="0"/>
              <a:t>Muestras</a:t>
            </a:r>
            <a:endParaRPr lang="es-VE" dirty="0"/>
          </a:p>
        </p:txBody>
      </p:sp>
      <p:graphicFrame>
        <p:nvGraphicFramePr>
          <p:cNvPr id="17" name="Tabla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864298"/>
              </p:ext>
            </p:extLst>
          </p:nvPr>
        </p:nvGraphicFramePr>
        <p:xfrm>
          <a:off x="1957756" y="3704568"/>
          <a:ext cx="3002580" cy="21711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0645"/>
                <a:gridCol w="750645"/>
                <a:gridCol w="750645"/>
                <a:gridCol w="750645"/>
              </a:tblGrid>
              <a:tr h="723727"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B</a:t>
                      </a:r>
                      <a:r>
                        <a:rPr lang="es-VE" sz="1200" dirty="0" smtClean="0"/>
                        <a:t>11</a:t>
                      </a:r>
                      <a:endParaRPr lang="es-V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B</a:t>
                      </a:r>
                      <a:r>
                        <a:rPr lang="es-VE" sz="1200" dirty="0" smtClean="0"/>
                        <a:t>12</a:t>
                      </a:r>
                      <a:endParaRPr lang="es-V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…</a:t>
                      </a:r>
                      <a:endParaRPr lang="es-V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B</a:t>
                      </a:r>
                      <a:r>
                        <a:rPr lang="es-VE" sz="1200" dirty="0" smtClean="0"/>
                        <a:t>1M</a:t>
                      </a:r>
                      <a:endParaRPr lang="es-VE" sz="1200" dirty="0"/>
                    </a:p>
                  </a:txBody>
                  <a:tcPr anchor="ctr"/>
                </a:tc>
              </a:tr>
              <a:tr h="723727"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B</a:t>
                      </a:r>
                      <a:r>
                        <a:rPr lang="es-VE" sz="1200" dirty="0" smtClean="0"/>
                        <a:t>21</a:t>
                      </a:r>
                      <a:endParaRPr lang="es-V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B</a:t>
                      </a:r>
                      <a:r>
                        <a:rPr lang="es-VE" sz="1200" dirty="0" smtClean="0"/>
                        <a:t>22</a:t>
                      </a:r>
                      <a:endParaRPr lang="es-V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…</a:t>
                      </a:r>
                      <a:endParaRPr lang="es-V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B</a:t>
                      </a:r>
                      <a:r>
                        <a:rPr lang="es-VE" sz="1200" dirty="0" smtClean="0"/>
                        <a:t>2M</a:t>
                      </a:r>
                      <a:endParaRPr lang="es-VE" sz="1200" dirty="0"/>
                    </a:p>
                  </a:txBody>
                  <a:tcPr anchor="ctr"/>
                </a:tc>
              </a:tr>
              <a:tr h="723727"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B</a:t>
                      </a:r>
                      <a:r>
                        <a:rPr lang="es-VE" sz="1200" dirty="0" smtClean="0"/>
                        <a:t>31</a:t>
                      </a:r>
                      <a:endParaRPr lang="es-V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B</a:t>
                      </a:r>
                      <a:r>
                        <a:rPr lang="es-VE" sz="1200" dirty="0" smtClean="0"/>
                        <a:t>32</a:t>
                      </a:r>
                      <a:endParaRPr lang="es-V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…</a:t>
                      </a:r>
                      <a:endParaRPr lang="es-V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B</a:t>
                      </a:r>
                      <a:r>
                        <a:rPr lang="es-VE" sz="1200" dirty="0" smtClean="0"/>
                        <a:t>3M</a:t>
                      </a:r>
                      <a:endParaRPr lang="es-VE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8" name="Tab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429768"/>
              </p:ext>
            </p:extLst>
          </p:nvPr>
        </p:nvGraphicFramePr>
        <p:xfrm>
          <a:off x="6675217" y="3704567"/>
          <a:ext cx="3002580" cy="21711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0645"/>
                <a:gridCol w="750645"/>
                <a:gridCol w="750645"/>
                <a:gridCol w="750645"/>
              </a:tblGrid>
              <a:tr h="723727"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0</a:t>
                      </a:r>
                      <a:endParaRPr lang="es-V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1</a:t>
                      </a:r>
                      <a:endParaRPr lang="es-V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…</a:t>
                      </a:r>
                      <a:endParaRPr lang="es-V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1</a:t>
                      </a:r>
                      <a:endParaRPr lang="es-VE" sz="1200" dirty="0"/>
                    </a:p>
                  </a:txBody>
                  <a:tcPr anchor="ctr"/>
                </a:tc>
              </a:tr>
              <a:tr h="723727"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0</a:t>
                      </a:r>
                      <a:endParaRPr lang="es-V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0</a:t>
                      </a:r>
                      <a:endParaRPr lang="es-V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…</a:t>
                      </a:r>
                      <a:endParaRPr lang="es-V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0</a:t>
                      </a:r>
                      <a:endParaRPr lang="es-VE" sz="1200" dirty="0"/>
                    </a:p>
                  </a:txBody>
                  <a:tcPr anchor="ctr"/>
                </a:tc>
              </a:tr>
              <a:tr h="723727"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1</a:t>
                      </a:r>
                      <a:endParaRPr lang="es-V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0</a:t>
                      </a:r>
                      <a:endParaRPr lang="es-V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…</a:t>
                      </a:r>
                      <a:endParaRPr lang="es-V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0</a:t>
                      </a:r>
                      <a:endParaRPr lang="es-VE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9" name="Igual que 18"/>
          <p:cNvSpPr/>
          <p:nvPr/>
        </p:nvSpPr>
        <p:spPr>
          <a:xfrm>
            <a:off x="5405104" y="4519373"/>
            <a:ext cx="796065" cy="580912"/>
          </a:xfrm>
          <a:prstGeom prst="mathEqual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4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>Análisis - Entrenamiento</a:t>
            </a:r>
            <a:endParaRPr lang="es-V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546876"/>
          </a:xfrm>
        </p:spPr>
        <p:txBody>
          <a:bodyPr/>
          <a:lstStyle/>
          <a:p>
            <a:pPr marL="0" indent="0">
              <a:buNone/>
            </a:pPr>
            <a:r>
              <a:rPr lang="es-VE" dirty="0" smtClean="0"/>
              <a:t>Carga de las muestras</a:t>
            </a:r>
            <a:endParaRPr lang="es-VE" dirty="0"/>
          </a:p>
        </p:txBody>
      </p:sp>
      <p:pic>
        <p:nvPicPr>
          <p:cNvPr id="4" name="Imagen 3" descr="F:\Universidad\GDrive\Tesis\imagenes\plo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268" y="3652161"/>
            <a:ext cx="4812639" cy="2046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/>
          <p:nvPr/>
        </p:nvPicPr>
        <p:blipFill>
          <a:blip r:embed="rId3"/>
          <a:stretch>
            <a:fillRect/>
          </a:stretch>
        </p:blipFill>
        <p:spPr>
          <a:xfrm>
            <a:off x="6868633" y="3040911"/>
            <a:ext cx="4412511" cy="3671149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2677114" y="3039596"/>
            <a:ext cx="1528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 smtClean="0"/>
              <a:t>Características</a:t>
            </a:r>
            <a:endParaRPr lang="es-VE" dirty="0"/>
          </a:p>
        </p:txBody>
      </p:sp>
      <p:sp>
        <p:nvSpPr>
          <p:cNvPr id="7" name="CuadroTexto 6"/>
          <p:cNvSpPr txBox="1"/>
          <p:nvPr/>
        </p:nvSpPr>
        <p:spPr>
          <a:xfrm>
            <a:off x="6713824" y="2633339"/>
            <a:ext cx="4722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 smtClean="0"/>
              <a:t>Archivo  de valores separados por coma (“.CSV”)</a:t>
            </a:r>
            <a:endParaRPr lang="es-VE" dirty="0"/>
          </a:p>
        </p:txBody>
      </p:sp>
      <p:sp>
        <p:nvSpPr>
          <p:cNvPr id="8" name="Flecha derecha 7"/>
          <p:cNvSpPr/>
          <p:nvPr/>
        </p:nvSpPr>
        <p:spPr>
          <a:xfrm>
            <a:off x="5847907" y="4540102"/>
            <a:ext cx="1020726" cy="62732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72001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>Análisis - Entrenamiento</a:t>
            </a:r>
            <a:endParaRPr lang="es-V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546876"/>
          </a:xfrm>
        </p:spPr>
        <p:txBody>
          <a:bodyPr/>
          <a:lstStyle/>
          <a:p>
            <a:pPr marL="0" indent="0">
              <a:buNone/>
            </a:pPr>
            <a:r>
              <a:rPr lang="es-VE" dirty="0"/>
              <a:t>Carga de las muestras</a:t>
            </a:r>
          </a:p>
        </p:txBody>
      </p:sp>
      <p:pic>
        <p:nvPicPr>
          <p:cNvPr id="5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1607472" y="3310972"/>
            <a:ext cx="3976576" cy="328229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46671" y="2764096"/>
            <a:ext cx="4722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 smtClean="0"/>
              <a:t>Archivo  de valores separados por coma (“.CSV”)</a:t>
            </a:r>
            <a:endParaRPr lang="es-VE" dirty="0"/>
          </a:p>
        </p:txBody>
      </p:sp>
      <p:sp>
        <p:nvSpPr>
          <p:cNvPr id="8" name="Flecha derecha 7"/>
          <p:cNvSpPr/>
          <p:nvPr/>
        </p:nvSpPr>
        <p:spPr>
          <a:xfrm>
            <a:off x="5584048" y="4693581"/>
            <a:ext cx="1020726" cy="62732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9" name="Imagen 8"/>
          <p:cNvPicPr/>
          <p:nvPr/>
        </p:nvPicPr>
        <p:blipFill>
          <a:blip r:embed="rId3"/>
          <a:stretch>
            <a:fillRect/>
          </a:stretch>
        </p:blipFill>
        <p:spPr>
          <a:xfrm>
            <a:off x="6604774" y="3805821"/>
            <a:ext cx="4138930" cy="2402840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7731833" y="3443945"/>
            <a:ext cx="1884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 smtClean="0"/>
              <a:t>Matriz de entrada</a:t>
            </a:r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319060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>Análisis - Entrenamiento</a:t>
            </a:r>
            <a:endParaRPr lang="es-V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546876"/>
          </a:xfrm>
        </p:spPr>
        <p:txBody>
          <a:bodyPr/>
          <a:lstStyle/>
          <a:p>
            <a:pPr marL="0" indent="0">
              <a:buNone/>
            </a:pPr>
            <a:r>
              <a:rPr lang="es-VE" dirty="0"/>
              <a:t>Carga de las muestras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496302" y="2904109"/>
            <a:ext cx="3585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 smtClean="0"/>
              <a:t>Salidas esperadas en archivo “.CSV”</a:t>
            </a:r>
            <a:endParaRPr lang="es-VE" dirty="0"/>
          </a:p>
        </p:txBody>
      </p:sp>
      <p:sp>
        <p:nvSpPr>
          <p:cNvPr id="8" name="Flecha derecha 7"/>
          <p:cNvSpPr/>
          <p:nvPr/>
        </p:nvSpPr>
        <p:spPr>
          <a:xfrm>
            <a:off x="3946230" y="4649898"/>
            <a:ext cx="1020726" cy="62732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0" name="CuadroTexto 9"/>
          <p:cNvSpPr txBox="1"/>
          <p:nvPr/>
        </p:nvSpPr>
        <p:spPr>
          <a:xfrm>
            <a:off x="6606771" y="388230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 smtClean="0"/>
              <a:t>Matriz de salidas</a:t>
            </a:r>
            <a:endParaRPr lang="es-VE" dirty="0"/>
          </a:p>
        </p:txBody>
      </p:sp>
      <p:pic>
        <p:nvPicPr>
          <p:cNvPr id="11" name="Imagen 10" descr="F:\Universidad\GDrive\Tesis\imagenes\Ejemplo res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780" y="3310972"/>
            <a:ext cx="1314450" cy="330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n 11" descr="F:\Universidad\GDrive\Tesis\imagenes\ej matriz de res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956" y="4251641"/>
            <a:ext cx="5067300" cy="1247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345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>Análisis - Implementación</a:t>
            </a:r>
            <a:endParaRPr lang="es-V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86933" y="2260245"/>
            <a:ext cx="4937350" cy="42481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VE" dirty="0" smtClean="0"/>
              <a:t>Estructura de datos</a:t>
            </a:r>
          </a:p>
          <a:p>
            <a:pPr marL="0" indent="0">
              <a:buNone/>
            </a:pPr>
            <a:endParaRPr lang="es-VE" dirty="0" smtClean="0"/>
          </a:p>
          <a:p>
            <a:pPr marL="0" indent="0">
              <a:buNone/>
            </a:pPr>
            <a:r>
              <a:rPr lang="es-VE" dirty="0" smtClean="0"/>
              <a:t> </a:t>
            </a:r>
          </a:p>
        </p:txBody>
      </p:sp>
      <p:pic>
        <p:nvPicPr>
          <p:cNvPr id="29698" name="Picture 2" descr="Resultado de imagen para matrix multiplication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962" y="3108974"/>
            <a:ext cx="3417902" cy="255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3108974"/>
            <a:ext cx="4251122" cy="2550673"/>
          </a:xfrm>
          <a:prstGeom prst="rect">
            <a:avLst/>
          </a:prstGeom>
        </p:spPr>
      </p:pic>
      <p:sp>
        <p:nvSpPr>
          <p:cNvPr id="4" name="Flecha derecha 3"/>
          <p:cNvSpPr/>
          <p:nvPr/>
        </p:nvSpPr>
        <p:spPr>
          <a:xfrm>
            <a:off x="5392534" y="4028119"/>
            <a:ext cx="1812427" cy="71238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21077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>Análisis - Implementación</a:t>
            </a:r>
            <a:endParaRPr lang="es-V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86933" y="2260245"/>
            <a:ext cx="4937350" cy="42481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VE" dirty="0" smtClean="0"/>
              <a:t>Estructura de datos</a:t>
            </a:r>
          </a:p>
          <a:p>
            <a:pPr marL="0" indent="0">
              <a:buNone/>
            </a:pPr>
            <a:endParaRPr lang="es-VE" dirty="0" smtClean="0"/>
          </a:p>
          <a:p>
            <a:pPr marL="0" indent="0">
              <a:buNone/>
            </a:pPr>
            <a:r>
              <a:rPr lang="es-VE" dirty="0" smtClean="0"/>
              <a:t> </a:t>
            </a:r>
          </a:p>
        </p:txBody>
      </p:sp>
      <p:sp>
        <p:nvSpPr>
          <p:cNvPr id="4" name="Flecha derecha 3"/>
          <p:cNvSpPr/>
          <p:nvPr/>
        </p:nvSpPr>
        <p:spPr>
          <a:xfrm>
            <a:off x="4343216" y="4384311"/>
            <a:ext cx="630080" cy="71238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382731"/>
              </p:ext>
            </p:extLst>
          </p:nvPr>
        </p:nvGraphicFramePr>
        <p:xfrm>
          <a:off x="4973295" y="3076207"/>
          <a:ext cx="750645" cy="34321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0645"/>
              </a:tblGrid>
              <a:tr h="686434"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C</a:t>
                      </a:r>
                      <a:r>
                        <a:rPr lang="es-VE" sz="1200" dirty="0" smtClean="0"/>
                        <a:t>1</a:t>
                      </a:r>
                      <a:endParaRPr lang="es-VE" sz="1200" dirty="0"/>
                    </a:p>
                  </a:txBody>
                  <a:tcPr anchor="ctr"/>
                </a:tc>
              </a:tr>
              <a:tr h="686434"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C</a:t>
                      </a:r>
                      <a:r>
                        <a:rPr lang="es-VE" sz="1200" dirty="0" smtClean="0"/>
                        <a:t>2</a:t>
                      </a:r>
                      <a:endParaRPr lang="es-VE" sz="1200" dirty="0"/>
                    </a:p>
                  </a:txBody>
                  <a:tcPr anchor="ctr"/>
                </a:tc>
              </a:tr>
              <a:tr h="686434"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…</a:t>
                      </a:r>
                      <a:endParaRPr lang="es-VE" sz="2400" dirty="0"/>
                    </a:p>
                  </a:txBody>
                  <a:tcPr anchor="ctr"/>
                </a:tc>
              </a:tr>
              <a:tr h="686434"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C</a:t>
                      </a:r>
                      <a:r>
                        <a:rPr lang="es-VE" sz="1200" dirty="0" smtClean="0"/>
                        <a:t>10</a:t>
                      </a:r>
                      <a:endParaRPr lang="es-VE" sz="1200" dirty="0"/>
                    </a:p>
                  </a:txBody>
                  <a:tcPr anchor="ctr"/>
                </a:tc>
              </a:tr>
              <a:tr h="686434"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B=1</a:t>
                      </a:r>
                      <a:endParaRPr lang="es-VE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5032023" y="2614542"/>
            <a:ext cx="633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400" dirty="0" smtClean="0"/>
              <a:t>V.E.</a:t>
            </a:r>
            <a:endParaRPr lang="es-VE" sz="24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42" y="3283030"/>
            <a:ext cx="4151773" cy="2914942"/>
          </a:xfrm>
          <a:prstGeom prst="rect">
            <a:avLst/>
          </a:prstGeom>
        </p:spPr>
      </p:pic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713821"/>
              </p:ext>
            </p:extLst>
          </p:nvPr>
        </p:nvGraphicFramePr>
        <p:xfrm>
          <a:off x="5848181" y="3246056"/>
          <a:ext cx="2867171" cy="27468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2814"/>
                <a:gridCol w="722814"/>
                <a:gridCol w="722814"/>
                <a:gridCol w="698729"/>
              </a:tblGrid>
              <a:tr h="657395"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w</a:t>
                      </a:r>
                      <a:r>
                        <a:rPr lang="es-VE" sz="1200" dirty="0" smtClean="0"/>
                        <a:t>1,1</a:t>
                      </a:r>
                      <a:endParaRPr lang="es-V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w</a:t>
                      </a:r>
                      <a:r>
                        <a:rPr lang="es-VE" sz="1200" dirty="0" smtClean="0"/>
                        <a:t>1,2</a:t>
                      </a:r>
                      <a:endParaRPr lang="es-V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…</a:t>
                      </a:r>
                      <a:endParaRPr lang="es-V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w</a:t>
                      </a:r>
                      <a:r>
                        <a:rPr lang="es-VE" sz="1200" dirty="0" smtClean="0"/>
                        <a:t>1,11</a:t>
                      </a:r>
                      <a:endParaRPr lang="es-VE" sz="1200" dirty="0"/>
                    </a:p>
                  </a:txBody>
                  <a:tcPr anchor="ctr"/>
                </a:tc>
              </a:tr>
              <a:tr h="657395"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w</a:t>
                      </a:r>
                      <a:r>
                        <a:rPr lang="es-VE" sz="1200" dirty="0" smtClean="0"/>
                        <a:t>2,1</a:t>
                      </a:r>
                      <a:endParaRPr lang="es-V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w</a:t>
                      </a:r>
                      <a:r>
                        <a:rPr lang="es-VE" sz="1200" dirty="0" smtClean="0"/>
                        <a:t>2,2</a:t>
                      </a:r>
                      <a:endParaRPr lang="es-V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…</a:t>
                      </a:r>
                      <a:endParaRPr lang="es-V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w</a:t>
                      </a:r>
                      <a:r>
                        <a:rPr lang="es-VE" sz="1200" dirty="0" smtClean="0"/>
                        <a:t>2,11</a:t>
                      </a:r>
                      <a:endParaRPr lang="es-VE" sz="1200" dirty="0"/>
                    </a:p>
                  </a:txBody>
                  <a:tcPr anchor="ctr"/>
                </a:tc>
              </a:tr>
              <a:tr h="657395"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…</a:t>
                      </a:r>
                      <a:endParaRPr lang="es-V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…</a:t>
                      </a:r>
                      <a:endParaRPr lang="es-V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…</a:t>
                      </a:r>
                      <a:endParaRPr lang="es-V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…</a:t>
                      </a:r>
                      <a:endParaRPr lang="es-VE" sz="2400" dirty="0"/>
                    </a:p>
                  </a:txBody>
                  <a:tcPr anchor="ctr"/>
                </a:tc>
              </a:tr>
              <a:tr h="774676"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w</a:t>
                      </a:r>
                      <a:r>
                        <a:rPr lang="es-VE" sz="1200" dirty="0" smtClean="0"/>
                        <a:t>10,1</a:t>
                      </a:r>
                      <a:endParaRPr lang="es-V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w</a:t>
                      </a:r>
                      <a:r>
                        <a:rPr lang="es-VE" sz="1200" dirty="0" smtClean="0"/>
                        <a:t>10,2</a:t>
                      </a:r>
                      <a:endParaRPr lang="es-V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…</a:t>
                      </a:r>
                      <a:endParaRPr lang="es-V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w</a:t>
                      </a:r>
                      <a:r>
                        <a:rPr lang="es-VE" sz="1000" dirty="0" smtClean="0"/>
                        <a:t>10,11</a:t>
                      </a:r>
                      <a:endParaRPr lang="es-VE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CuadroTexto 10"/>
          <p:cNvSpPr txBox="1"/>
          <p:nvPr/>
        </p:nvSpPr>
        <p:spPr>
          <a:xfrm>
            <a:off x="6739197" y="2691934"/>
            <a:ext cx="595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400" dirty="0" smtClean="0"/>
              <a:t>Wa</a:t>
            </a:r>
            <a:endParaRPr lang="es-VE" sz="2400" dirty="0"/>
          </a:p>
        </p:txBody>
      </p:sp>
      <p:graphicFrame>
        <p:nvGraphicFramePr>
          <p:cNvPr id="12" name="Tab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013686"/>
              </p:ext>
            </p:extLst>
          </p:nvPr>
        </p:nvGraphicFramePr>
        <p:xfrm>
          <a:off x="8859658" y="3246056"/>
          <a:ext cx="3048808" cy="27468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202"/>
                <a:gridCol w="762202"/>
                <a:gridCol w="762202"/>
                <a:gridCol w="762202"/>
              </a:tblGrid>
              <a:tr h="696745"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w</a:t>
                      </a:r>
                      <a:r>
                        <a:rPr lang="es-VE" sz="1200" dirty="0" smtClean="0"/>
                        <a:t>1,1</a:t>
                      </a:r>
                      <a:endParaRPr lang="es-V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w</a:t>
                      </a:r>
                      <a:r>
                        <a:rPr lang="es-VE" sz="1200" dirty="0" smtClean="0"/>
                        <a:t>1,2</a:t>
                      </a:r>
                      <a:endParaRPr lang="es-V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…</a:t>
                      </a:r>
                      <a:endParaRPr lang="es-V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w</a:t>
                      </a:r>
                      <a:r>
                        <a:rPr lang="es-VE" sz="1200" dirty="0" smtClean="0"/>
                        <a:t>1,11</a:t>
                      </a:r>
                      <a:endParaRPr lang="es-VE" sz="1200" dirty="0"/>
                    </a:p>
                  </a:txBody>
                  <a:tcPr anchor="ctr"/>
                </a:tc>
              </a:tr>
              <a:tr h="683372"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w</a:t>
                      </a:r>
                      <a:r>
                        <a:rPr lang="es-VE" sz="1200" dirty="0" smtClean="0"/>
                        <a:t>2,1</a:t>
                      </a:r>
                      <a:endParaRPr lang="es-V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w</a:t>
                      </a:r>
                      <a:r>
                        <a:rPr lang="es-VE" sz="1200" dirty="0" smtClean="0"/>
                        <a:t>2,2</a:t>
                      </a:r>
                      <a:endParaRPr lang="es-V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…</a:t>
                      </a:r>
                      <a:endParaRPr lang="es-V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w</a:t>
                      </a:r>
                      <a:r>
                        <a:rPr lang="es-VE" sz="1200" dirty="0" smtClean="0"/>
                        <a:t>2,11</a:t>
                      </a:r>
                      <a:endParaRPr lang="es-VE" sz="1200" dirty="0"/>
                    </a:p>
                  </a:txBody>
                  <a:tcPr anchor="ctr"/>
                </a:tc>
              </a:tr>
              <a:tr h="6833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VE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  <a:r>
                        <a:rPr kumimoji="0" lang="es-VE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3,1</a:t>
                      </a:r>
                      <a:endParaRPr kumimoji="0" lang="es-VE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VE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  <a:r>
                        <a:rPr kumimoji="0" lang="es-VE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VE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kumimoji="0" lang="es-VE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VE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  <a:r>
                        <a:rPr kumimoji="0" lang="es-VE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3,11</a:t>
                      </a:r>
                    </a:p>
                  </a:txBody>
                  <a:tcPr anchor="ctr"/>
                </a:tc>
              </a:tr>
              <a:tr h="683372"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w</a:t>
                      </a:r>
                      <a:r>
                        <a:rPr lang="es-VE" sz="1200" dirty="0" smtClean="0"/>
                        <a:t>4,1</a:t>
                      </a:r>
                      <a:endParaRPr lang="es-V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w</a:t>
                      </a:r>
                      <a:r>
                        <a:rPr lang="es-VE" sz="1200" dirty="0" smtClean="0"/>
                        <a:t>4,2</a:t>
                      </a:r>
                      <a:endParaRPr lang="es-V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…</a:t>
                      </a:r>
                      <a:endParaRPr lang="es-VE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/>
                        <a:t>w</a:t>
                      </a:r>
                      <a:r>
                        <a:rPr lang="es-VE" sz="1000" dirty="0" smtClean="0"/>
                        <a:t>4,11</a:t>
                      </a:r>
                      <a:endParaRPr lang="es-VE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3" name="CuadroTexto 12"/>
          <p:cNvSpPr txBox="1"/>
          <p:nvPr/>
        </p:nvSpPr>
        <p:spPr>
          <a:xfrm>
            <a:off x="10100041" y="2624107"/>
            <a:ext cx="568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400" dirty="0" smtClean="0"/>
              <a:t>Ws</a:t>
            </a:r>
            <a:endParaRPr lang="es-VE" sz="2400" dirty="0"/>
          </a:p>
        </p:txBody>
      </p:sp>
    </p:spTree>
    <p:extLst>
      <p:ext uri="{BB962C8B-B14F-4D97-AF65-F5344CB8AC3E}">
        <p14:creationId xmlns:p14="http://schemas.microsoft.com/office/powerpoint/2010/main" val="143266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>Análisis - Implementación</a:t>
            </a:r>
            <a:endParaRPr lang="es-V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3" y="2012819"/>
            <a:ext cx="4937350" cy="42481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VE" dirty="0" smtClean="0"/>
              <a:t>Capa oculta</a:t>
            </a:r>
          </a:p>
          <a:p>
            <a:pPr marL="0" indent="0">
              <a:buNone/>
            </a:pPr>
            <a:endParaRPr lang="es-VE" dirty="0" smtClean="0"/>
          </a:p>
        </p:txBody>
      </p:sp>
      <p:sp>
        <p:nvSpPr>
          <p:cNvPr id="5" name="Rectángulo redondeado 4"/>
          <p:cNvSpPr/>
          <p:nvPr/>
        </p:nvSpPr>
        <p:spPr>
          <a:xfrm>
            <a:off x="4500402" y="2740066"/>
            <a:ext cx="2575932" cy="171728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dirty="0" smtClean="0"/>
              <a:t>Vector de entrada </a:t>
            </a:r>
            <a:r>
              <a:rPr lang="es-VE" b="1" dirty="0" smtClean="0"/>
              <a:t>V.E.</a:t>
            </a:r>
            <a:r>
              <a:rPr lang="es-VE" dirty="0" smtClean="0"/>
              <a:t> con 11 elementos</a:t>
            </a:r>
          </a:p>
          <a:p>
            <a:pPr algn="ctr"/>
            <a:endParaRPr lang="es-VE" dirty="0" smtClean="0"/>
          </a:p>
          <a:p>
            <a:pPr algn="ctr"/>
            <a:r>
              <a:rPr lang="es-VE" dirty="0" smtClean="0"/>
              <a:t>10 características + </a:t>
            </a:r>
            <a:r>
              <a:rPr lang="es-VE" dirty="0"/>
              <a:t>B</a:t>
            </a:r>
            <a:r>
              <a:rPr lang="es-VE" dirty="0" smtClean="0"/>
              <a:t>ias</a:t>
            </a:r>
            <a:endParaRPr lang="es-VE" dirty="0"/>
          </a:p>
        </p:txBody>
      </p:sp>
      <p:sp>
        <p:nvSpPr>
          <p:cNvPr id="6" name="Rectángulo redondeado 5"/>
          <p:cNvSpPr/>
          <p:nvPr/>
        </p:nvSpPr>
        <p:spPr>
          <a:xfrm>
            <a:off x="1141413" y="2740066"/>
            <a:ext cx="3122341" cy="171728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dirty="0" smtClean="0"/>
              <a:t>Matriz </a:t>
            </a:r>
            <a:r>
              <a:rPr lang="es-VE" b="1" dirty="0" err="1" smtClean="0"/>
              <a:t>Wa</a:t>
            </a:r>
            <a:r>
              <a:rPr lang="es-VE" dirty="0" smtClean="0"/>
              <a:t> 10x11</a:t>
            </a:r>
          </a:p>
          <a:p>
            <a:pPr algn="ctr"/>
            <a:endParaRPr lang="es-VE" dirty="0" smtClean="0"/>
          </a:p>
          <a:p>
            <a:pPr algn="ctr"/>
            <a:r>
              <a:rPr lang="es-VE" dirty="0" smtClean="0"/>
              <a:t>Con los pesos de las conexiones entrada-C. </a:t>
            </a:r>
            <a:r>
              <a:rPr lang="es-VE" dirty="0"/>
              <a:t>O</a:t>
            </a:r>
            <a:r>
              <a:rPr lang="es-VE" dirty="0" smtClean="0"/>
              <a:t>culta</a:t>
            </a:r>
            <a:endParaRPr lang="es-VE" dirty="0"/>
          </a:p>
        </p:txBody>
      </p:sp>
      <p:sp>
        <p:nvSpPr>
          <p:cNvPr id="7" name="Rectángulo redondeado 6"/>
          <p:cNvSpPr/>
          <p:nvPr/>
        </p:nvSpPr>
        <p:spPr>
          <a:xfrm>
            <a:off x="9202180" y="2550495"/>
            <a:ext cx="1449659" cy="209642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dirty="0" smtClean="0"/>
              <a:t>Vector con las 10 neuronas de la capa oculta</a:t>
            </a:r>
            <a:endParaRPr lang="es-VE" dirty="0"/>
          </a:p>
        </p:txBody>
      </p:sp>
      <p:sp>
        <p:nvSpPr>
          <p:cNvPr id="8" name="Flecha derecha 7"/>
          <p:cNvSpPr/>
          <p:nvPr/>
        </p:nvSpPr>
        <p:spPr>
          <a:xfrm>
            <a:off x="7201905" y="2887820"/>
            <a:ext cx="2000275" cy="156953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1600" dirty="0" smtClean="0"/>
              <a:t>Función de transferencia de la capa oculta</a:t>
            </a:r>
            <a:endParaRPr lang="es-VE" sz="1600" dirty="0"/>
          </a:p>
        </p:txBody>
      </p:sp>
      <p:sp>
        <p:nvSpPr>
          <p:cNvPr id="9" name="Multiplicar 8"/>
          <p:cNvSpPr/>
          <p:nvPr/>
        </p:nvSpPr>
        <p:spPr>
          <a:xfrm>
            <a:off x="3883635" y="3141510"/>
            <a:ext cx="1027257" cy="914400"/>
          </a:xfrm>
          <a:prstGeom prst="mathMultiply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77791"/>
              </p:ext>
            </p:extLst>
          </p:nvPr>
        </p:nvGraphicFramePr>
        <p:xfrm>
          <a:off x="1629040" y="4703489"/>
          <a:ext cx="2147085" cy="18825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1280"/>
                <a:gridCol w="541280"/>
                <a:gridCol w="541280"/>
                <a:gridCol w="523245"/>
              </a:tblGrid>
              <a:tr h="450552">
                <a:tc>
                  <a:txBody>
                    <a:bodyPr/>
                    <a:lstStyle/>
                    <a:p>
                      <a:pPr algn="ctr"/>
                      <a:r>
                        <a:rPr lang="es-VE" sz="1100" dirty="0" smtClean="0"/>
                        <a:t>W</a:t>
                      </a:r>
                      <a:r>
                        <a:rPr lang="es-VE" sz="800" dirty="0" smtClean="0"/>
                        <a:t>1,1</a:t>
                      </a:r>
                      <a:endParaRPr lang="es-VE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100" dirty="0" smtClean="0"/>
                        <a:t>W</a:t>
                      </a:r>
                      <a:r>
                        <a:rPr lang="es-VE" sz="800" dirty="0" smtClean="0"/>
                        <a:t>1,2</a:t>
                      </a:r>
                      <a:endParaRPr lang="es-VE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100" dirty="0" smtClean="0"/>
                        <a:t>…</a:t>
                      </a:r>
                      <a:endParaRPr lang="es-V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100" dirty="0" smtClean="0"/>
                        <a:t>W</a:t>
                      </a:r>
                      <a:r>
                        <a:rPr lang="es-VE" sz="800" dirty="0" smtClean="0"/>
                        <a:t>1,11</a:t>
                      </a:r>
                      <a:endParaRPr lang="es-VE" sz="800" dirty="0"/>
                    </a:p>
                  </a:txBody>
                  <a:tcPr anchor="ctr"/>
                </a:tc>
              </a:tr>
              <a:tr h="450552">
                <a:tc>
                  <a:txBody>
                    <a:bodyPr/>
                    <a:lstStyle/>
                    <a:p>
                      <a:pPr algn="ctr"/>
                      <a:r>
                        <a:rPr lang="es-VE" sz="1100" dirty="0" smtClean="0"/>
                        <a:t>W</a:t>
                      </a:r>
                      <a:r>
                        <a:rPr lang="es-VE" sz="800" dirty="0" smtClean="0"/>
                        <a:t>2,1</a:t>
                      </a:r>
                      <a:endParaRPr lang="es-VE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100" dirty="0" smtClean="0"/>
                        <a:t>W</a:t>
                      </a:r>
                      <a:r>
                        <a:rPr lang="es-VE" sz="800" dirty="0" smtClean="0"/>
                        <a:t>2,2</a:t>
                      </a:r>
                      <a:endParaRPr lang="es-VE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100" dirty="0" smtClean="0"/>
                        <a:t>…</a:t>
                      </a:r>
                      <a:endParaRPr lang="es-V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100" dirty="0" smtClean="0"/>
                        <a:t>W</a:t>
                      </a:r>
                      <a:r>
                        <a:rPr lang="es-VE" sz="800" dirty="0" smtClean="0"/>
                        <a:t>2,11</a:t>
                      </a:r>
                      <a:endParaRPr lang="es-VE" sz="800" dirty="0"/>
                    </a:p>
                  </a:txBody>
                  <a:tcPr anchor="ctr"/>
                </a:tc>
              </a:tr>
              <a:tr h="450552">
                <a:tc>
                  <a:txBody>
                    <a:bodyPr/>
                    <a:lstStyle/>
                    <a:p>
                      <a:pPr algn="ctr"/>
                      <a:r>
                        <a:rPr lang="es-VE" sz="1100" dirty="0" smtClean="0"/>
                        <a:t>…</a:t>
                      </a:r>
                      <a:endParaRPr lang="es-V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100" dirty="0" smtClean="0"/>
                        <a:t>…</a:t>
                      </a:r>
                      <a:endParaRPr lang="es-V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100" dirty="0" smtClean="0"/>
                        <a:t>…</a:t>
                      </a:r>
                      <a:endParaRPr lang="es-V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100" dirty="0" smtClean="0"/>
                        <a:t>…</a:t>
                      </a:r>
                      <a:endParaRPr lang="es-VE" sz="1100" dirty="0"/>
                    </a:p>
                  </a:txBody>
                  <a:tcPr anchor="ctr"/>
                </a:tc>
              </a:tr>
              <a:tr h="530932">
                <a:tc>
                  <a:txBody>
                    <a:bodyPr/>
                    <a:lstStyle/>
                    <a:p>
                      <a:pPr algn="ctr"/>
                      <a:r>
                        <a:rPr lang="es-VE" sz="1100" dirty="0" smtClean="0"/>
                        <a:t>W</a:t>
                      </a:r>
                      <a:r>
                        <a:rPr lang="es-VE" sz="800" dirty="0" smtClean="0"/>
                        <a:t>10,1</a:t>
                      </a:r>
                      <a:endParaRPr lang="es-VE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100" dirty="0" smtClean="0"/>
                        <a:t>W</a:t>
                      </a:r>
                      <a:r>
                        <a:rPr lang="es-VE" sz="800" dirty="0" smtClean="0"/>
                        <a:t>10,2</a:t>
                      </a:r>
                      <a:endParaRPr lang="es-VE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100" dirty="0" smtClean="0"/>
                        <a:t>…</a:t>
                      </a:r>
                      <a:endParaRPr lang="es-V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100" dirty="0" smtClean="0"/>
                        <a:t>W</a:t>
                      </a:r>
                      <a:r>
                        <a:rPr lang="es-VE" sz="800" dirty="0" smtClean="0"/>
                        <a:t>10,11</a:t>
                      </a:r>
                      <a:endParaRPr lang="es-VE" sz="8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2" name="Tab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02444"/>
              </p:ext>
            </p:extLst>
          </p:nvPr>
        </p:nvGraphicFramePr>
        <p:xfrm>
          <a:off x="5536423" y="4679197"/>
          <a:ext cx="503890" cy="19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3890"/>
              </a:tblGrid>
              <a:tr h="381376">
                <a:tc>
                  <a:txBody>
                    <a:bodyPr/>
                    <a:lstStyle/>
                    <a:p>
                      <a:pPr algn="ctr"/>
                      <a:r>
                        <a:rPr lang="es-VE" sz="1100" dirty="0" smtClean="0"/>
                        <a:t>C</a:t>
                      </a:r>
                      <a:r>
                        <a:rPr lang="es-VE" sz="800" dirty="0" smtClean="0"/>
                        <a:t>1</a:t>
                      </a:r>
                      <a:endParaRPr lang="es-VE" sz="800" dirty="0"/>
                    </a:p>
                  </a:txBody>
                  <a:tcPr anchor="ctr"/>
                </a:tc>
              </a:tr>
              <a:tr h="381376">
                <a:tc>
                  <a:txBody>
                    <a:bodyPr/>
                    <a:lstStyle/>
                    <a:p>
                      <a:pPr algn="ctr"/>
                      <a:r>
                        <a:rPr lang="es-VE" sz="1100" dirty="0" smtClean="0"/>
                        <a:t>C</a:t>
                      </a:r>
                      <a:r>
                        <a:rPr lang="es-VE" sz="800" dirty="0" smtClean="0"/>
                        <a:t>2</a:t>
                      </a:r>
                      <a:endParaRPr lang="es-VE" sz="800" dirty="0"/>
                    </a:p>
                  </a:txBody>
                  <a:tcPr anchor="ctr"/>
                </a:tc>
              </a:tr>
              <a:tr h="381376">
                <a:tc>
                  <a:txBody>
                    <a:bodyPr/>
                    <a:lstStyle/>
                    <a:p>
                      <a:pPr algn="ctr"/>
                      <a:r>
                        <a:rPr lang="es-VE" sz="1100" dirty="0" smtClean="0"/>
                        <a:t>…</a:t>
                      </a:r>
                      <a:endParaRPr lang="es-VE" sz="1100" dirty="0"/>
                    </a:p>
                  </a:txBody>
                  <a:tcPr anchor="ctr"/>
                </a:tc>
              </a:tr>
              <a:tr h="381376">
                <a:tc>
                  <a:txBody>
                    <a:bodyPr/>
                    <a:lstStyle/>
                    <a:p>
                      <a:pPr algn="ctr"/>
                      <a:r>
                        <a:rPr lang="es-VE" sz="1100" dirty="0" smtClean="0"/>
                        <a:t>C</a:t>
                      </a:r>
                      <a:r>
                        <a:rPr lang="es-VE" sz="800" dirty="0" smtClean="0"/>
                        <a:t>10</a:t>
                      </a:r>
                      <a:endParaRPr lang="es-VE" sz="800" dirty="0"/>
                    </a:p>
                  </a:txBody>
                  <a:tcPr anchor="ctr"/>
                </a:tc>
              </a:tr>
              <a:tr h="381376">
                <a:tc>
                  <a:txBody>
                    <a:bodyPr/>
                    <a:lstStyle/>
                    <a:p>
                      <a:pPr algn="ctr"/>
                      <a:r>
                        <a:rPr lang="es-VE" sz="1100" dirty="0" smtClean="0"/>
                        <a:t>B=1</a:t>
                      </a:r>
                      <a:endParaRPr lang="es-VE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871261"/>
              </p:ext>
            </p:extLst>
          </p:nvPr>
        </p:nvGraphicFramePr>
        <p:xfrm>
          <a:off x="9675064" y="4703489"/>
          <a:ext cx="503890" cy="19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3890"/>
              </a:tblGrid>
              <a:tr h="381376">
                <a:tc>
                  <a:txBody>
                    <a:bodyPr/>
                    <a:lstStyle/>
                    <a:p>
                      <a:pPr algn="ctr"/>
                      <a:r>
                        <a:rPr lang="es-VE" sz="1100" dirty="0" smtClean="0"/>
                        <a:t>Y</a:t>
                      </a:r>
                      <a:r>
                        <a:rPr lang="es-VE" sz="800" dirty="0" smtClean="0"/>
                        <a:t>1</a:t>
                      </a:r>
                      <a:endParaRPr lang="es-VE" sz="800" dirty="0"/>
                    </a:p>
                  </a:txBody>
                  <a:tcPr anchor="ctr"/>
                </a:tc>
              </a:tr>
              <a:tr h="381376">
                <a:tc>
                  <a:txBody>
                    <a:bodyPr/>
                    <a:lstStyle/>
                    <a:p>
                      <a:pPr algn="ctr"/>
                      <a:r>
                        <a:rPr lang="es-VE" sz="1100" dirty="0" smtClean="0"/>
                        <a:t>Y</a:t>
                      </a:r>
                      <a:r>
                        <a:rPr lang="es-VE" sz="800" dirty="0" smtClean="0"/>
                        <a:t>2</a:t>
                      </a:r>
                      <a:endParaRPr lang="es-VE" sz="800" dirty="0"/>
                    </a:p>
                  </a:txBody>
                  <a:tcPr anchor="ctr"/>
                </a:tc>
              </a:tr>
              <a:tr h="381376">
                <a:tc>
                  <a:txBody>
                    <a:bodyPr/>
                    <a:lstStyle/>
                    <a:p>
                      <a:pPr algn="ctr"/>
                      <a:r>
                        <a:rPr lang="es-VE" sz="1100" dirty="0" smtClean="0"/>
                        <a:t>…</a:t>
                      </a:r>
                      <a:endParaRPr lang="es-VE" sz="1100" dirty="0"/>
                    </a:p>
                  </a:txBody>
                  <a:tcPr anchor="ctr"/>
                </a:tc>
              </a:tr>
              <a:tr h="381376">
                <a:tc>
                  <a:txBody>
                    <a:bodyPr/>
                    <a:lstStyle/>
                    <a:p>
                      <a:pPr algn="ctr"/>
                      <a:r>
                        <a:rPr lang="es-VE" sz="1100" dirty="0" smtClean="0"/>
                        <a:t>…</a:t>
                      </a:r>
                      <a:endParaRPr lang="es-VE" sz="800" dirty="0"/>
                    </a:p>
                  </a:txBody>
                  <a:tcPr anchor="ctr"/>
                </a:tc>
              </a:tr>
              <a:tr h="381376">
                <a:tc>
                  <a:txBody>
                    <a:bodyPr/>
                    <a:lstStyle/>
                    <a:p>
                      <a:pPr algn="ctr"/>
                      <a:r>
                        <a:rPr lang="es-VE" sz="1100" dirty="0" smtClean="0"/>
                        <a:t>Y</a:t>
                      </a:r>
                      <a:r>
                        <a:rPr lang="es-VE" sz="800" dirty="0" smtClean="0"/>
                        <a:t>10</a:t>
                      </a:r>
                      <a:endParaRPr lang="es-VE" sz="8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25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>Análisis - Implementación</a:t>
            </a:r>
            <a:endParaRPr lang="es-V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1086933" y="2260245"/>
                <a:ext cx="4937350" cy="424813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VE" dirty="0" smtClean="0"/>
                  <a:t>Función de transferencia: capa oculta</a:t>
                </a:r>
              </a:p>
              <a:p>
                <a:pPr marL="0" indent="0">
                  <a:buNone/>
                </a:pPr>
                <a:endParaRPr lang="es-VE" dirty="0" smtClean="0"/>
              </a:p>
              <a:p>
                <a:pPr marL="0" indent="0" algn="ctr">
                  <a:buNone/>
                </a:pPr>
                <a:r>
                  <a:rPr lang="es-VE" dirty="0" smtClean="0"/>
                  <a:t> </a:t>
                </a:r>
                <a14:m>
                  <m:oMath xmlns:m="http://schemas.openxmlformats.org/officeDocument/2006/math">
                    <m:r>
                      <a:rPr lang="es-VE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𝑡𝑎𝑛𝑠𝑖𝑔</m:t>
                    </m:r>
                    <m:d>
                      <m:dPr>
                        <m:ctrlPr>
                          <a:rPr lang="es-VE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V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s-VE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s-VE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V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lang="es-V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s-VE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V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−2∗</m:t>
                            </m:r>
                            <m:r>
                              <a:rPr lang="es-V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lang="es-VE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endParaRPr lang="es-VE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86933" y="2260245"/>
                <a:ext cx="4937350" cy="4248132"/>
              </a:xfrm>
              <a:blipFill rotWithShape="0">
                <a:blip r:embed="rId2"/>
                <a:stretch>
                  <a:fillRect l="-1852" t="-143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agen 13" descr="https://www.mathworks.com/help/nnet/ref/tansig.gif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03"/>
          <a:stretch/>
        </p:blipFill>
        <p:spPr bwMode="auto">
          <a:xfrm>
            <a:off x="4420876" y="4384311"/>
            <a:ext cx="3347071" cy="20271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0288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>Análisis - Implementación</a:t>
            </a:r>
            <a:endParaRPr lang="es-V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86933" y="2260245"/>
            <a:ext cx="4937350" cy="42481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VE" dirty="0" smtClean="0"/>
              <a:t>Capa oculta</a:t>
            </a:r>
          </a:p>
          <a:p>
            <a:pPr marL="0" indent="0">
              <a:buNone/>
            </a:pPr>
            <a:endParaRPr lang="es-VE" dirty="0" smtClean="0"/>
          </a:p>
        </p:txBody>
      </p:sp>
      <p:sp>
        <p:nvSpPr>
          <p:cNvPr id="10" name="Rectángulo redondeado 9"/>
          <p:cNvSpPr/>
          <p:nvPr/>
        </p:nvSpPr>
        <p:spPr>
          <a:xfrm>
            <a:off x="4500402" y="2818007"/>
            <a:ext cx="2575932" cy="171728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dirty="0" smtClean="0"/>
              <a:t>Vector de la capa oculta con 11 elementos</a:t>
            </a:r>
          </a:p>
          <a:p>
            <a:pPr algn="ctr"/>
            <a:endParaRPr lang="es-VE" dirty="0" smtClean="0"/>
          </a:p>
          <a:p>
            <a:pPr algn="ctr"/>
            <a:r>
              <a:rPr lang="es-VE" dirty="0" smtClean="0"/>
              <a:t>10 neuronas+ </a:t>
            </a:r>
            <a:r>
              <a:rPr lang="es-VE" dirty="0"/>
              <a:t>B</a:t>
            </a:r>
            <a:r>
              <a:rPr lang="es-VE" dirty="0" smtClean="0"/>
              <a:t>ias</a:t>
            </a:r>
            <a:endParaRPr lang="es-VE" dirty="0"/>
          </a:p>
        </p:txBody>
      </p:sp>
      <p:sp>
        <p:nvSpPr>
          <p:cNvPr id="11" name="Rectángulo redondeado 10"/>
          <p:cNvSpPr/>
          <p:nvPr/>
        </p:nvSpPr>
        <p:spPr>
          <a:xfrm>
            <a:off x="1141413" y="2818007"/>
            <a:ext cx="3122341" cy="171728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dirty="0" smtClean="0"/>
              <a:t>Matriz 4x11</a:t>
            </a:r>
          </a:p>
          <a:p>
            <a:pPr algn="ctr"/>
            <a:r>
              <a:rPr lang="es-VE" dirty="0" smtClean="0"/>
              <a:t>Con los pesos de las conexiones C. Oculta-salida</a:t>
            </a:r>
            <a:endParaRPr lang="es-VE" dirty="0"/>
          </a:p>
        </p:txBody>
      </p:sp>
      <p:sp>
        <p:nvSpPr>
          <p:cNvPr id="12" name="Rectángulo redondeado 11"/>
          <p:cNvSpPr/>
          <p:nvPr/>
        </p:nvSpPr>
        <p:spPr>
          <a:xfrm>
            <a:off x="9202180" y="2628436"/>
            <a:ext cx="1449659" cy="209642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dirty="0" smtClean="0"/>
              <a:t>Vector con las 4 salidas</a:t>
            </a:r>
            <a:endParaRPr lang="es-VE" dirty="0"/>
          </a:p>
        </p:txBody>
      </p:sp>
      <p:sp>
        <p:nvSpPr>
          <p:cNvPr id="13" name="Flecha derecha 12"/>
          <p:cNvSpPr/>
          <p:nvPr/>
        </p:nvSpPr>
        <p:spPr>
          <a:xfrm>
            <a:off x="7201905" y="3088424"/>
            <a:ext cx="2000275" cy="156953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/>
              <a:t>Función de transferencia</a:t>
            </a:r>
          </a:p>
          <a:p>
            <a:pPr algn="ctr"/>
            <a:r>
              <a:rPr lang="es-VE" dirty="0"/>
              <a:t>e</a:t>
            </a:r>
            <a:r>
              <a:rPr lang="es-VE" dirty="0" smtClean="0"/>
              <a:t>n la salida</a:t>
            </a:r>
            <a:endParaRPr lang="es-VE" dirty="0"/>
          </a:p>
        </p:txBody>
      </p:sp>
      <p:sp>
        <p:nvSpPr>
          <p:cNvPr id="14" name="Multiplicar 13"/>
          <p:cNvSpPr/>
          <p:nvPr/>
        </p:nvSpPr>
        <p:spPr>
          <a:xfrm>
            <a:off x="3883635" y="3219451"/>
            <a:ext cx="1027257" cy="9144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347078"/>
              </p:ext>
            </p:extLst>
          </p:nvPr>
        </p:nvGraphicFramePr>
        <p:xfrm>
          <a:off x="5536423" y="4764654"/>
          <a:ext cx="503890" cy="19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3890"/>
              </a:tblGrid>
              <a:tr h="381376">
                <a:tc>
                  <a:txBody>
                    <a:bodyPr/>
                    <a:lstStyle/>
                    <a:p>
                      <a:pPr algn="ctr"/>
                      <a:r>
                        <a:rPr lang="es-VE" sz="1100" dirty="0" smtClean="0"/>
                        <a:t>A</a:t>
                      </a:r>
                      <a:r>
                        <a:rPr lang="es-VE" sz="800" dirty="0" smtClean="0"/>
                        <a:t>1</a:t>
                      </a:r>
                      <a:endParaRPr lang="es-VE" sz="800" dirty="0"/>
                    </a:p>
                  </a:txBody>
                  <a:tcPr anchor="ctr"/>
                </a:tc>
              </a:tr>
              <a:tr h="381376">
                <a:tc>
                  <a:txBody>
                    <a:bodyPr/>
                    <a:lstStyle/>
                    <a:p>
                      <a:pPr algn="ctr"/>
                      <a:r>
                        <a:rPr lang="es-VE" sz="1100" dirty="0" smtClean="0"/>
                        <a:t>A</a:t>
                      </a:r>
                      <a:r>
                        <a:rPr lang="es-VE" sz="800" dirty="0" smtClean="0"/>
                        <a:t>2</a:t>
                      </a:r>
                      <a:endParaRPr lang="es-VE" sz="800" dirty="0"/>
                    </a:p>
                  </a:txBody>
                  <a:tcPr anchor="ctr"/>
                </a:tc>
              </a:tr>
              <a:tr h="381376">
                <a:tc>
                  <a:txBody>
                    <a:bodyPr/>
                    <a:lstStyle/>
                    <a:p>
                      <a:pPr algn="ctr"/>
                      <a:r>
                        <a:rPr lang="es-VE" sz="1100" dirty="0" smtClean="0"/>
                        <a:t>…</a:t>
                      </a:r>
                      <a:endParaRPr lang="es-VE" sz="1100" dirty="0"/>
                    </a:p>
                  </a:txBody>
                  <a:tcPr anchor="ctr"/>
                </a:tc>
              </a:tr>
              <a:tr h="381376">
                <a:tc>
                  <a:txBody>
                    <a:bodyPr/>
                    <a:lstStyle/>
                    <a:p>
                      <a:pPr algn="ctr"/>
                      <a:r>
                        <a:rPr lang="es-VE" sz="1100" dirty="0" smtClean="0"/>
                        <a:t>A</a:t>
                      </a:r>
                      <a:r>
                        <a:rPr lang="es-VE" sz="800" dirty="0" smtClean="0"/>
                        <a:t>10</a:t>
                      </a:r>
                      <a:endParaRPr lang="es-VE" sz="800" dirty="0"/>
                    </a:p>
                  </a:txBody>
                  <a:tcPr anchor="ctr"/>
                </a:tc>
              </a:tr>
              <a:tr h="381376">
                <a:tc>
                  <a:txBody>
                    <a:bodyPr/>
                    <a:lstStyle/>
                    <a:p>
                      <a:pPr algn="ctr"/>
                      <a:r>
                        <a:rPr lang="es-VE" sz="1100" dirty="0" smtClean="0"/>
                        <a:t>B=1</a:t>
                      </a:r>
                      <a:endParaRPr lang="es-VE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" name="Tabl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874018"/>
              </p:ext>
            </p:extLst>
          </p:nvPr>
        </p:nvGraphicFramePr>
        <p:xfrm>
          <a:off x="1629040" y="4764654"/>
          <a:ext cx="2147085" cy="18825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1280"/>
                <a:gridCol w="541280"/>
                <a:gridCol w="541280"/>
                <a:gridCol w="523245"/>
              </a:tblGrid>
              <a:tr h="450552">
                <a:tc>
                  <a:txBody>
                    <a:bodyPr/>
                    <a:lstStyle/>
                    <a:p>
                      <a:pPr algn="ctr"/>
                      <a:r>
                        <a:rPr lang="es-VE" sz="1100" dirty="0" smtClean="0"/>
                        <a:t>W</a:t>
                      </a:r>
                      <a:r>
                        <a:rPr lang="es-VE" sz="800" dirty="0" smtClean="0"/>
                        <a:t>1,1</a:t>
                      </a:r>
                      <a:endParaRPr lang="es-VE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100" dirty="0" smtClean="0"/>
                        <a:t>W</a:t>
                      </a:r>
                      <a:r>
                        <a:rPr lang="es-VE" sz="800" dirty="0" smtClean="0"/>
                        <a:t>1,2</a:t>
                      </a:r>
                      <a:endParaRPr lang="es-VE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100" dirty="0" smtClean="0"/>
                        <a:t>…</a:t>
                      </a:r>
                      <a:endParaRPr lang="es-V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100" dirty="0" smtClean="0"/>
                        <a:t>W</a:t>
                      </a:r>
                      <a:r>
                        <a:rPr lang="es-VE" sz="800" dirty="0" smtClean="0"/>
                        <a:t>1,11</a:t>
                      </a:r>
                      <a:endParaRPr lang="es-VE" sz="800" dirty="0"/>
                    </a:p>
                  </a:txBody>
                  <a:tcPr anchor="ctr"/>
                </a:tc>
              </a:tr>
              <a:tr h="450552">
                <a:tc>
                  <a:txBody>
                    <a:bodyPr/>
                    <a:lstStyle/>
                    <a:p>
                      <a:pPr algn="ctr"/>
                      <a:r>
                        <a:rPr lang="es-VE" sz="1100" dirty="0" smtClean="0"/>
                        <a:t>W</a:t>
                      </a:r>
                      <a:r>
                        <a:rPr lang="es-VE" sz="800" dirty="0" smtClean="0"/>
                        <a:t>2,1</a:t>
                      </a:r>
                      <a:endParaRPr lang="es-VE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100" dirty="0" smtClean="0"/>
                        <a:t>W</a:t>
                      </a:r>
                      <a:r>
                        <a:rPr lang="es-VE" sz="800" dirty="0" smtClean="0"/>
                        <a:t>2,2</a:t>
                      </a:r>
                      <a:endParaRPr lang="es-VE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100" dirty="0" smtClean="0"/>
                        <a:t>…</a:t>
                      </a:r>
                      <a:endParaRPr lang="es-V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100" dirty="0" smtClean="0"/>
                        <a:t>W</a:t>
                      </a:r>
                      <a:r>
                        <a:rPr lang="es-VE" sz="800" dirty="0" smtClean="0"/>
                        <a:t>2,11</a:t>
                      </a:r>
                      <a:endParaRPr lang="es-VE" sz="800" dirty="0"/>
                    </a:p>
                  </a:txBody>
                  <a:tcPr anchor="ctr"/>
                </a:tc>
              </a:tr>
              <a:tr h="450552">
                <a:tc>
                  <a:txBody>
                    <a:bodyPr/>
                    <a:lstStyle/>
                    <a:p>
                      <a:pPr algn="ctr"/>
                      <a:r>
                        <a:rPr lang="es-VE" sz="1100" dirty="0" smtClean="0"/>
                        <a:t>…</a:t>
                      </a:r>
                      <a:endParaRPr lang="es-V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100" dirty="0" smtClean="0"/>
                        <a:t>…</a:t>
                      </a:r>
                      <a:endParaRPr lang="es-V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100" dirty="0" smtClean="0"/>
                        <a:t>…</a:t>
                      </a:r>
                      <a:endParaRPr lang="es-V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100" dirty="0" smtClean="0"/>
                        <a:t>…</a:t>
                      </a:r>
                      <a:endParaRPr lang="es-VE" sz="1100" dirty="0"/>
                    </a:p>
                  </a:txBody>
                  <a:tcPr anchor="ctr"/>
                </a:tc>
              </a:tr>
              <a:tr h="530932">
                <a:tc>
                  <a:txBody>
                    <a:bodyPr/>
                    <a:lstStyle/>
                    <a:p>
                      <a:pPr algn="ctr"/>
                      <a:r>
                        <a:rPr lang="es-VE" sz="1100" dirty="0" smtClean="0"/>
                        <a:t>W</a:t>
                      </a:r>
                      <a:r>
                        <a:rPr lang="es-VE" sz="800" dirty="0" smtClean="0"/>
                        <a:t>4,1</a:t>
                      </a:r>
                      <a:endParaRPr lang="es-VE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100" dirty="0" smtClean="0"/>
                        <a:t>W</a:t>
                      </a:r>
                      <a:r>
                        <a:rPr lang="es-VE" sz="800" dirty="0" smtClean="0"/>
                        <a:t>4,2</a:t>
                      </a:r>
                      <a:endParaRPr lang="es-VE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100" dirty="0" smtClean="0"/>
                        <a:t>…</a:t>
                      </a:r>
                      <a:endParaRPr lang="es-V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100" dirty="0" smtClean="0"/>
                        <a:t>W</a:t>
                      </a:r>
                      <a:r>
                        <a:rPr lang="es-VE" sz="800" dirty="0" smtClean="0"/>
                        <a:t>4,11</a:t>
                      </a:r>
                      <a:endParaRPr lang="es-VE" sz="8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6" name="Tab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187925"/>
              </p:ext>
            </p:extLst>
          </p:nvPr>
        </p:nvGraphicFramePr>
        <p:xfrm>
          <a:off x="9675064" y="4955342"/>
          <a:ext cx="503890" cy="15255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3890"/>
              </a:tblGrid>
              <a:tr h="381376">
                <a:tc>
                  <a:txBody>
                    <a:bodyPr/>
                    <a:lstStyle/>
                    <a:p>
                      <a:pPr algn="ctr"/>
                      <a:r>
                        <a:rPr lang="es-VE" sz="1100" dirty="0" smtClean="0"/>
                        <a:t>G</a:t>
                      </a:r>
                      <a:r>
                        <a:rPr lang="es-VE" sz="800" dirty="0" smtClean="0"/>
                        <a:t>1</a:t>
                      </a:r>
                      <a:endParaRPr lang="es-VE" sz="800" dirty="0"/>
                    </a:p>
                  </a:txBody>
                  <a:tcPr anchor="ctr"/>
                </a:tc>
              </a:tr>
              <a:tr h="381376">
                <a:tc>
                  <a:txBody>
                    <a:bodyPr/>
                    <a:lstStyle/>
                    <a:p>
                      <a:pPr algn="ctr"/>
                      <a:r>
                        <a:rPr lang="es-VE" sz="1100" dirty="0" smtClean="0"/>
                        <a:t>G</a:t>
                      </a:r>
                      <a:r>
                        <a:rPr lang="es-VE" sz="800" dirty="0" smtClean="0"/>
                        <a:t>2</a:t>
                      </a:r>
                      <a:endParaRPr lang="es-VE" sz="800" dirty="0"/>
                    </a:p>
                  </a:txBody>
                  <a:tcPr anchor="ctr"/>
                </a:tc>
              </a:tr>
              <a:tr h="381376">
                <a:tc>
                  <a:txBody>
                    <a:bodyPr/>
                    <a:lstStyle/>
                    <a:p>
                      <a:pPr algn="ctr"/>
                      <a:r>
                        <a:rPr lang="es-VE" sz="1100" dirty="0" smtClean="0"/>
                        <a:t>G</a:t>
                      </a:r>
                      <a:r>
                        <a:rPr lang="es-VE" sz="800" dirty="0" smtClean="0"/>
                        <a:t>3</a:t>
                      </a:r>
                      <a:endParaRPr lang="es-VE" sz="800" dirty="0"/>
                    </a:p>
                  </a:txBody>
                  <a:tcPr anchor="ctr"/>
                </a:tc>
              </a:tr>
              <a:tr h="381376">
                <a:tc>
                  <a:txBody>
                    <a:bodyPr/>
                    <a:lstStyle/>
                    <a:p>
                      <a:pPr algn="ctr"/>
                      <a:r>
                        <a:rPr lang="es-VE" sz="1100" dirty="0" smtClean="0"/>
                        <a:t>G</a:t>
                      </a:r>
                      <a:r>
                        <a:rPr lang="es-VE" sz="800" dirty="0" smtClean="0"/>
                        <a:t>4</a:t>
                      </a:r>
                      <a:endParaRPr lang="es-VE" sz="8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268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>Análisis - Implementación</a:t>
            </a:r>
            <a:endParaRPr lang="es-V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1086933" y="2260245"/>
                <a:ext cx="4937350" cy="424813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VE" dirty="0" smtClean="0"/>
                  <a:t>Función de transferencia: Salida</a:t>
                </a:r>
              </a:p>
              <a:p>
                <a:pPr marL="0" indent="0">
                  <a:buNone/>
                </a:pPr>
                <a:endParaRPr lang="es-VE" dirty="0" smtClean="0"/>
              </a:p>
              <a:p>
                <a:pPr marL="0" indent="0" algn="ctr">
                  <a:buNone/>
                </a:pPr>
                <a:r>
                  <a:rPr lang="es-VE" dirty="0" smtClean="0"/>
                  <a:t> </a:t>
                </a:r>
                <a14:m>
                  <m:oMath xmlns:m="http://schemas.openxmlformats.org/officeDocument/2006/math">
                    <m:r>
                      <a:rPr lang="es-VE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𝑆𝑜𝑓𝑡𝑚𝑎𝑥</m:t>
                    </m:r>
                    <m:r>
                      <a:rPr lang="es-VE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s-VE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s-V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s-VE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)=</m:t>
                    </m:r>
                    <m:f>
                      <m:fPr>
                        <m:ctrlPr>
                          <a:rPr lang="es-VE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VE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s-VE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VE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s-VE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undOvr"/>
                            <m:ctrlPr>
                              <a:rPr lang="es-VE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s-V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s-V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s-V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es-VE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VE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s-VE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VE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VE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s-VE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86933" y="2260245"/>
                <a:ext cx="4937350" cy="4248132"/>
              </a:xfrm>
              <a:blipFill rotWithShape="0">
                <a:blip r:embed="rId2"/>
                <a:stretch>
                  <a:fillRect l="-1852" t="-143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 descr="https://www.mathworks.com/help/nnet/ref/softmax.gif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66" b="15601"/>
          <a:stretch/>
        </p:blipFill>
        <p:spPr bwMode="auto">
          <a:xfrm>
            <a:off x="4377601" y="4681094"/>
            <a:ext cx="3032760" cy="9620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1107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>Diseño general</a:t>
            </a:r>
            <a:endParaRPr lang="es-VE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VE" dirty="0" smtClean="0"/>
              <a:t>Acondicionamiento de la señal</a:t>
            </a:r>
            <a:endParaRPr lang="es-VE" dirty="0"/>
          </a:p>
        </p:txBody>
      </p:sp>
      <p:sp>
        <p:nvSpPr>
          <p:cNvPr id="7" name="Rectángulo redondeado 6"/>
          <p:cNvSpPr/>
          <p:nvPr/>
        </p:nvSpPr>
        <p:spPr>
          <a:xfrm>
            <a:off x="4984301" y="3249340"/>
            <a:ext cx="2220219" cy="1935846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/>
              <a:t>Sistema de acondicionamiento:</a:t>
            </a:r>
          </a:p>
          <a:p>
            <a:pPr algn="ctr"/>
            <a:endParaRPr lang="es-VE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VE" dirty="0" smtClean="0"/>
              <a:t>Amplificación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VE" dirty="0" smtClean="0"/>
              <a:t>Filtrado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VE" dirty="0" smtClean="0"/>
              <a:t>Rectificación</a:t>
            </a:r>
            <a:endParaRPr lang="es-VE" dirty="0"/>
          </a:p>
        </p:txBody>
      </p:sp>
      <p:sp>
        <p:nvSpPr>
          <p:cNvPr id="8" name="Rectángulo redondeado 7"/>
          <p:cNvSpPr/>
          <p:nvPr/>
        </p:nvSpPr>
        <p:spPr>
          <a:xfrm>
            <a:off x="2826158" y="3249340"/>
            <a:ext cx="1971956" cy="193584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s-VE" dirty="0" smtClean="0"/>
              <a:t>Señal cruda medida en la piel</a:t>
            </a:r>
            <a:endParaRPr lang="es-VE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110" y="3836263"/>
            <a:ext cx="876300" cy="381000"/>
          </a:xfrm>
          <a:prstGeom prst="rect">
            <a:avLst/>
          </a:prstGeom>
        </p:spPr>
      </p:pic>
      <p:sp>
        <p:nvSpPr>
          <p:cNvPr id="10" name="Rectángulo redondeado 9"/>
          <p:cNvSpPr/>
          <p:nvPr/>
        </p:nvSpPr>
        <p:spPr>
          <a:xfrm>
            <a:off x="7480077" y="3249340"/>
            <a:ext cx="1779154" cy="193584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s-VE" dirty="0" smtClean="0"/>
              <a:t>Señal </a:t>
            </a:r>
            <a:r>
              <a:rPr lang="es-VE" dirty="0" err="1" smtClean="0"/>
              <a:t>preprocesada</a:t>
            </a:r>
            <a:endParaRPr lang="es-VE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829" y="3474718"/>
            <a:ext cx="1009650" cy="904875"/>
          </a:xfrm>
          <a:prstGeom prst="rect">
            <a:avLst/>
          </a:prstGeom>
        </p:spPr>
      </p:pic>
      <p:cxnSp>
        <p:nvCxnSpPr>
          <p:cNvPr id="12" name="Conector recto de flecha 11"/>
          <p:cNvCxnSpPr>
            <a:stCxn id="8" idx="3"/>
            <a:endCxn id="7" idx="1"/>
          </p:cNvCxnSpPr>
          <p:nvPr/>
        </p:nvCxnSpPr>
        <p:spPr>
          <a:xfrm>
            <a:off x="4798114" y="4217263"/>
            <a:ext cx="186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>
            <a:stCxn id="7" idx="3"/>
            <a:endCxn id="10" idx="1"/>
          </p:cNvCxnSpPr>
          <p:nvPr/>
        </p:nvCxnSpPr>
        <p:spPr>
          <a:xfrm>
            <a:off x="7204520" y="4217263"/>
            <a:ext cx="275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81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>Análisis - </a:t>
            </a:r>
            <a:r>
              <a:rPr lang="es-VE" dirty="0" err="1" smtClean="0"/>
              <a:t>Implementacion</a:t>
            </a:r>
            <a:endParaRPr lang="es-V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VE" dirty="0" smtClean="0"/>
              <a:t>Red neuronal resultante</a:t>
            </a:r>
            <a:endParaRPr lang="es-VE" dirty="0"/>
          </a:p>
        </p:txBody>
      </p:sp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3488570" y="2871492"/>
            <a:ext cx="5211682" cy="379512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907" y="3785301"/>
            <a:ext cx="6971067" cy="196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4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>Análisis</a:t>
            </a:r>
            <a:endParaRPr lang="es-V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86933" y="2260245"/>
            <a:ext cx="4937350" cy="42481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VE" dirty="0" smtClean="0"/>
              <a:t>Resultados de la red neuronal</a:t>
            </a:r>
          </a:p>
          <a:p>
            <a:pPr marL="0" indent="0">
              <a:buNone/>
            </a:pPr>
            <a:endParaRPr lang="es-VE" dirty="0" smtClean="0"/>
          </a:p>
        </p:txBody>
      </p:sp>
      <p:pic>
        <p:nvPicPr>
          <p:cNvPr id="6" name="Imagen 5" descr="F:\Universidad\GDrive\Tesis\imagenes\normal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934" y="2778604"/>
            <a:ext cx="4937350" cy="17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 descr="F:\Universidad\GDrive\Tesis\imagenes\derecha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932" y="4643490"/>
            <a:ext cx="4937351" cy="17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 descr="F:\Universidad\GDrive\Tesis\imagenes\izquierda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2779300"/>
            <a:ext cx="4937352" cy="1728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 descr="F:\Universidad\GDrive\Tesis\imagenes\abierta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3" y="4643490"/>
            <a:ext cx="4937352" cy="17296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703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>Análisis</a:t>
            </a:r>
            <a:endParaRPr lang="es-V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86933" y="2260245"/>
            <a:ext cx="4937350" cy="42481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VE" dirty="0" smtClean="0"/>
              <a:t>Interpretación de los gestos</a:t>
            </a:r>
          </a:p>
          <a:p>
            <a:pPr marL="0" indent="0">
              <a:buNone/>
            </a:pPr>
            <a:endParaRPr lang="es-VE" dirty="0" smtClean="0"/>
          </a:p>
        </p:txBody>
      </p:sp>
      <p:sp>
        <p:nvSpPr>
          <p:cNvPr id="4" name="Rectángulo redondeado 3"/>
          <p:cNvSpPr/>
          <p:nvPr/>
        </p:nvSpPr>
        <p:spPr>
          <a:xfrm>
            <a:off x="1086933" y="3725092"/>
            <a:ext cx="1828800" cy="131474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/>
              <a:t>Probabilidades</a:t>
            </a:r>
          </a:p>
          <a:p>
            <a:pPr algn="ctr"/>
            <a:r>
              <a:rPr lang="es-VE" dirty="0" smtClean="0"/>
              <a:t>P1, P2, P3, P4</a:t>
            </a:r>
            <a:endParaRPr lang="es-VE" dirty="0"/>
          </a:p>
        </p:txBody>
      </p:sp>
      <p:sp>
        <p:nvSpPr>
          <p:cNvPr id="11" name="Flecha derecha 10"/>
          <p:cNvSpPr/>
          <p:nvPr/>
        </p:nvSpPr>
        <p:spPr>
          <a:xfrm>
            <a:off x="2915733" y="3915610"/>
            <a:ext cx="2072893" cy="9337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/>
              <a:t>Se toma la probabilidad</a:t>
            </a:r>
            <a:endParaRPr lang="es-VE" dirty="0"/>
          </a:p>
        </p:txBody>
      </p:sp>
      <p:sp>
        <p:nvSpPr>
          <p:cNvPr id="16" name="Rectángulo redondeado 15"/>
          <p:cNvSpPr/>
          <p:nvPr/>
        </p:nvSpPr>
        <p:spPr>
          <a:xfrm>
            <a:off x="4988626" y="3512440"/>
            <a:ext cx="2211572" cy="174004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/>
              <a:t>¿</a:t>
            </a:r>
            <a:r>
              <a:rPr lang="es-VE" dirty="0" smtClean="0"/>
              <a:t>Dicha probabilidad es mayor que la suma del resto?</a:t>
            </a:r>
            <a:endParaRPr lang="es-VE" dirty="0"/>
          </a:p>
        </p:txBody>
      </p:sp>
      <p:sp>
        <p:nvSpPr>
          <p:cNvPr id="17" name="Rectángulo redondeado 16"/>
          <p:cNvSpPr/>
          <p:nvPr/>
        </p:nvSpPr>
        <p:spPr>
          <a:xfrm>
            <a:off x="8820190" y="2527156"/>
            <a:ext cx="2211572" cy="98528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/>
              <a:t>Ese es el gesto ejecutado</a:t>
            </a:r>
            <a:endParaRPr lang="es-VE" dirty="0"/>
          </a:p>
        </p:txBody>
      </p:sp>
      <p:sp>
        <p:nvSpPr>
          <p:cNvPr id="18" name="Rectángulo redondeado 17"/>
          <p:cNvSpPr/>
          <p:nvPr/>
        </p:nvSpPr>
        <p:spPr>
          <a:xfrm>
            <a:off x="8835839" y="5252484"/>
            <a:ext cx="2211572" cy="81870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/>
              <a:t>No se actualiza el gesto previamente detectado</a:t>
            </a:r>
            <a:endParaRPr lang="es-VE" dirty="0"/>
          </a:p>
        </p:txBody>
      </p:sp>
      <p:cxnSp>
        <p:nvCxnSpPr>
          <p:cNvPr id="23" name="Conector angular 22"/>
          <p:cNvCxnSpPr>
            <a:stCxn id="16" idx="3"/>
            <a:endCxn id="17" idx="1"/>
          </p:cNvCxnSpPr>
          <p:nvPr/>
        </p:nvCxnSpPr>
        <p:spPr>
          <a:xfrm flipV="1">
            <a:off x="7200198" y="3019798"/>
            <a:ext cx="1619992" cy="136266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Conector angular 24"/>
          <p:cNvCxnSpPr>
            <a:stCxn id="16" idx="3"/>
            <a:endCxn id="18" idx="1"/>
          </p:cNvCxnSpPr>
          <p:nvPr/>
        </p:nvCxnSpPr>
        <p:spPr>
          <a:xfrm>
            <a:off x="7200198" y="4382462"/>
            <a:ext cx="1635641" cy="1279376"/>
          </a:xfrm>
          <a:prstGeom prst="bentConnector3">
            <a:avLst>
              <a:gd name="adj1" fmla="val 4935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CuadroTexto 27"/>
          <p:cNvSpPr txBox="1"/>
          <p:nvPr/>
        </p:nvSpPr>
        <p:spPr>
          <a:xfrm>
            <a:off x="8208334" y="2669868"/>
            <a:ext cx="70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 smtClean="0"/>
              <a:t>Si</a:t>
            </a:r>
            <a:endParaRPr lang="es-VE" dirty="0"/>
          </a:p>
        </p:txBody>
      </p:sp>
      <p:sp>
        <p:nvSpPr>
          <p:cNvPr id="29" name="CuadroTexto 28"/>
          <p:cNvSpPr txBox="1"/>
          <p:nvPr/>
        </p:nvSpPr>
        <p:spPr>
          <a:xfrm>
            <a:off x="8208334" y="574512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 smtClean="0"/>
              <a:t>No</a:t>
            </a:r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248348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908697" y="2165854"/>
            <a:ext cx="8791575" cy="2387600"/>
          </a:xfrm>
        </p:spPr>
        <p:txBody>
          <a:bodyPr anchor="ctr">
            <a:normAutofit/>
          </a:bodyPr>
          <a:lstStyle/>
          <a:p>
            <a:pPr algn="ctr"/>
            <a:r>
              <a:rPr lang="es-VE" dirty="0" smtClean="0"/>
              <a:t>Programa de demostración</a:t>
            </a:r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338485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>Programa de demostración</a:t>
            </a:r>
            <a:endParaRPr lang="es-V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VE" dirty="0" smtClean="0"/>
              <a:t>Programa de demostración</a:t>
            </a:r>
          </a:p>
          <a:p>
            <a:endParaRPr lang="es-VE" dirty="0"/>
          </a:p>
        </p:txBody>
      </p:sp>
      <p:pic>
        <p:nvPicPr>
          <p:cNvPr id="7170" name="Picture 2" descr="Resultado de imagen para unit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1" t="29456" r="28817" b="30372"/>
          <a:stretch/>
        </p:blipFill>
        <p:spPr bwMode="auto">
          <a:xfrm>
            <a:off x="1731981" y="3498597"/>
            <a:ext cx="2667897" cy="10434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pic>
        <p:nvPicPr>
          <p:cNvPr id="6" name="Imagen 5"/>
          <p:cNvPicPr/>
          <p:nvPr/>
        </p:nvPicPr>
        <p:blipFill rotWithShape="1">
          <a:blip r:embed="rId3"/>
          <a:srcRect l="15578" t="9631" r="2149" b="4346"/>
          <a:stretch/>
        </p:blipFill>
        <p:spPr>
          <a:xfrm>
            <a:off x="5431918" y="2476620"/>
            <a:ext cx="5454128" cy="30874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977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Programa de demostración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90318"/>
          </a:xfrm>
        </p:spPr>
        <p:txBody>
          <a:bodyPr>
            <a:normAutofit fontScale="92500" lnSpcReduction="10000"/>
          </a:bodyPr>
          <a:lstStyle/>
          <a:p>
            <a:r>
              <a:rPr lang="es-VE" dirty="0" smtClean="0"/>
              <a:t>Modelos de la mano</a:t>
            </a:r>
            <a:endParaRPr lang="es-VE" dirty="0"/>
          </a:p>
        </p:txBody>
      </p:sp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3090461" y="3137363"/>
            <a:ext cx="992505" cy="1435100"/>
          </a:xfrm>
          <a:prstGeom prst="rect">
            <a:avLst/>
          </a:prstGeom>
        </p:spPr>
      </p:pic>
      <p:pic>
        <p:nvPicPr>
          <p:cNvPr id="5" name="Imagen 4"/>
          <p:cNvPicPr/>
          <p:nvPr/>
        </p:nvPicPr>
        <p:blipFill>
          <a:blip r:embed="rId3"/>
          <a:stretch>
            <a:fillRect/>
          </a:stretch>
        </p:blipFill>
        <p:spPr>
          <a:xfrm>
            <a:off x="7968415" y="3137363"/>
            <a:ext cx="1061085" cy="1435100"/>
          </a:xfrm>
          <a:prstGeom prst="rect">
            <a:avLst/>
          </a:prstGeom>
        </p:spPr>
      </p:pic>
      <p:pic>
        <p:nvPicPr>
          <p:cNvPr id="6" name="Imagen 5"/>
          <p:cNvPicPr/>
          <p:nvPr/>
        </p:nvPicPr>
        <p:blipFill>
          <a:blip r:embed="rId4"/>
          <a:stretch>
            <a:fillRect/>
          </a:stretch>
        </p:blipFill>
        <p:spPr>
          <a:xfrm>
            <a:off x="3006642" y="4970021"/>
            <a:ext cx="1160145" cy="1381760"/>
          </a:xfrm>
          <a:prstGeom prst="rect">
            <a:avLst/>
          </a:prstGeom>
        </p:spPr>
      </p:pic>
      <p:pic>
        <p:nvPicPr>
          <p:cNvPr id="7" name="Imagen 6"/>
          <p:cNvPicPr/>
          <p:nvPr/>
        </p:nvPicPr>
        <p:blipFill>
          <a:blip r:embed="rId5"/>
          <a:stretch>
            <a:fillRect/>
          </a:stretch>
        </p:blipFill>
        <p:spPr>
          <a:xfrm>
            <a:off x="7846495" y="4970021"/>
            <a:ext cx="1183005" cy="1349375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935733" y="2768179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 smtClean="0"/>
              <a:t>En descanso</a:t>
            </a:r>
            <a:endParaRPr lang="es-VE" dirty="0"/>
          </a:p>
        </p:txBody>
      </p:sp>
      <p:sp>
        <p:nvSpPr>
          <p:cNvPr id="9" name="CuadroTexto 8"/>
          <p:cNvSpPr txBox="1"/>
          <p:nvPr/>
        </p:nvSpPr>
        <p:spPr>
          <a:xfrm>
            <a:off x="2636772" y="4600689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 smtClean="0"/>
              <a:t>Hacia la izquierda</a:t>
            </a:r>
            <a:endParaRPr lang="es-VE" dirty="0"/>
          </a:p>
        </p:txBody>
      </p:sp>
      <p:sp>
        <p:nvSpPr>
          <p:cNvPr id="10" name="CuadroTexto 9"/>
          <p:cNvSpPr txBox="1"/>
          <p:nvPr/>
        </p:nvSpPr>
        <p:spPr>
          <a:xfrm>
            <a:off x="7488057" y="4600689"/>
            <a:ext cx="1782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 smtClean="0"/>
              <a:t>Hacia la derecha</a:t>
            </a:r>
            <a:endParaRPr lang="es-VE" dirty="0"/>
          </a:p>
        </p:txBody>
      </p:sp>
      <p:sp>
        <p:nvSpPr>
          <p:cNvPr id="11" name="CuadroTexto 10"/>
          <p:cNvSpPr txBox="1"/>
          <p:nvPr/>
        </p:nvSpPr>
        <p:spPr>
          <a:xfrm>
            <a:off x="7993901" y="2768179"/>
            <a:ext cx="888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 smtClean="0"/>
              <a:t>Abierta</a:t>
            </a:r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365398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Programa de demostración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9031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VE" dirty="0" smtClean="0"/>
              <a:t>Posiciones de la cámara</a:t>
            </a:r>
            <a:endParaRPr lang="es-VE" dirty="0"/>
          </a:p>
        </p:txBody>
      </p:sp>
      <p:sp>
        <p:nvSpPr>
          <p:cNvPr id="8" name="CuadroTexto 7"/>
          <p:cNvSpPr txBox="1"/>
          <p:nvPr/>
        </p:nvSpPr>
        <p:spPr>
          <a:xfrm>
            <a:off x="2935733" y="2768179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 smtClean="0"/>
              <a:t>En descanso</a:t>
            </a:r>
            <a:endParaRPr lang="es-VE" dirty="0"/>
          </a:p>
        </p:txBody>
      </p:sp>
      <p:sp>
        <p:nvSpPr>
          <p:cNvPr id="9" name="CuadroTexto 8"/>
          <p:cNvSpPr txBox="1"/>
          <p:nvPr/>
        </p:nvSpPr>
        <p:spPr>
          <a:xfrm>
            <a:off x="2716339" y="4726186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 smtClean="0"/>
              <a:t>Hacia la izquierda</a:t>
            </a:r>
            <a:endParaRPr lang="es-VE" dirty="0"/>
          </a:p>
        </p:txBody>
      </p:sp>
      <p:sp>
        <p:nvSpPr>
          <p:cNvPr id="10" name="CuadroTexto 9"/>
          <p:cNvSpPr txBox="1"/>
          <p:nvPr/>
        </p:nvSpPr>
        <p:spPr>
          <a:xfrm>
            <a:off x="7488057" y="4600689"/>
            <a:ext cx="1782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 smtClean="0"/>
              <a:t>Hacia la derecha</a:t>
            </a:r>
            <a:endParaRPr lang="es-VE" dirty="0"/>
          </a:p>
        </p:txBody>
      </p:sp>
      <p:sp>
        <p:nvSpPr>
          <p:cNvPr id="11" name="CuadroTexto 10"/>
          <p:cNvSpPr txBox="1"/>
          <p:nvPr/>
        </p:nvSpPr>
        <p:spPr>
          <a:xfrm>
            <a:off x="7993901" y="2768179"/>
            <a:ext cx="888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 smtClean="0"/>
              <a:t>Abierta</a:t>
            </a:r>
            <a:endParaRPr lang="es-VE" dirty="0"/>
          </a:p>
        </p:txBody>
      </p:sp>
      <p:pic>
        <p:nvPicPr>
          <p:cNvPr id="12" name="Imagen 11"/>
          <p:cNvPicPr/>
          <p:nvPr/>
        </p:nvPicPr>
        <p:blipFill rotWithShape="1">
          <a:blip r:embed="rId2"/>
          <a:srcRect t="8456" b="3205"/>
          <a:stretch/>
        </p:blipFill>
        <p:spPr>
          <a:xfrm>
            <a:off x="2239564" y="3075203"/>
            <a:ext cx="2853431" cy="1559419"/>
          </a:xfrm>
          <a:prstGeom prst="rect">
            <a:avLst/>
          </a:prstGeom>
        </p:spPr>
      </p:pic>
      <p:pic>
        <p:nvPicPr>
          <p:cNvPr id="13" name="Imagen 12"/>
          <p:cNvPicPr/>
          <p:nvPr/>
        </p:nvPicPr>
        <p:blipFill rotWithShape="1">
          <a:blip r:embed="rId3"/>
          <a:srcRect t="8403" b="3145"/>
          <a:stretch/>
        </p:blipFill>
        <p:spPr>
          <a:xfrm>
            <a:off x="2241519" y="5095518"/>
            <a:ext cx="2851476" cy="1577033"/>
          </a:xfrm>
          <a:prstGeom prst="rect">
            <a:avLst/>
          </a:prstGeom>
        </p:spPr>
      </p:pic>
      <p:pic>
        <p:nvPicPr>
          <p:cNvPr id="14" name="Imagen 13"/>
          <p:cNvPicPr/>
          <p:nvPr/>
        </p:nvPicPr>
        <p:blipFill rotWithShape="1">
          <a:blip r:embed="rId4"/>
          <a:srcRect t="8712" b="3454"/>
          <a:stretch/>
        </p:blipFill>
        <p:spPr>
          <a:xfrm>
            <a:off x="7011281" y="5095518"/>
            <a:ext cx="2853431" cy="1559419"/>
          </a:xfrm>
          <a:prstGeom prst="rect">
            <a:avLst/>
          </a:prstGeom>
        </p:spPr>
      </p:pic>
      <p:pic>
        <p:nvPicPr>
          <p:cNvPr id="15" name="Imagen 14"/>
          <p:cNvPicPr/>
          <p:nvPr/>
        </p:nvPicPr>
        <p:blipFill rotWithShape="1">
          <a:blip r:embed="rId5"/>
          <a:srcRect t="8797" b="3059"/>
          <a:stretch/>
        </p:blipFill>
        <p:spPr>
          <a:xfrm>
            <a:off x="6952579" y="3075203"/>
            <a:ext cx="2853431" cy="152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93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Programa de demostración</a:t>
            </a:r>
          </a:p>
        </p:txBody>
      </p:sp>
      <p:pic>
        <p:nvPicPr>
          <p:cNvPr id="4" name="VID_20181007_185651_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3104" y="1688952"/>
            <a:ext cx="8682616" cy="4883971"/>
          </a:xfrm>
          <a:prstGeom prst="rect">
            <a:avLst/>
          </a:prstGeom>
          <a:ln>
            <a:noFill/>
          </a:ln>
          <a:effectLst>
            <a:softEdge rad="203200"/>
          </a:effectLst>
        </p:spPr>
      </p:pic>
    </p:spTree>
    <p:extLst>
      <p:ext uri="{BB962C8B-B14F-4D97-AF65-F5344CB8AC3E}">
        <p14:creationId xmlns:p14="http://schemas.microsoft.com/office/powerpoint/2010/main" val="216763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>Conclusiones</a:t>
            </a:r>
            <a:endParaRPr lang="es-V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245532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>Recomendaciones</a:t>
            </a:r>
            <a:endParaRPr lang="es-VE" dirty="0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s-VE" dirty="0" smtClean="0"/>
              <a:t>Entrenamiento</a:t>
            </a:r>
          </a:p>
          <a:p>
            <a:pPr algn="just"/>
            <a:r>
              <a:rPr lang="es-VE" dirty="0" smtClean="0"/>
              <a:t>Llevar el circuito a una tarjeta, alimentación por baterías, comunicación inalámbrica, electrodos secos, adquirir mas señales, empacar todos los elementos en un brazalete y hacer uso del acelerómetro para el movimiento del brazo.</a:t>
            </a:r>
          </a:p>
          <a:p>
            <a:pPr algn="just"/>
            <a:r>
              <a:rPr lang="es-VE" dirty="0" smtClean="0"/>
              <a:t>Estudiar la influencia de las características.</a:t>
            </a:r>
          </a:p>
          <a:p>
            <a:pPr algn="just"/>
            <a:r>
              <a:rPr lang="es-VE" dirty="0" smtClean="0"/>
              <a:t>Considerar las potenciales aplicaciones.</a:t>
            </a:r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247419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>Diseño general</a:t>
            </a:r>
            <a:endParaRPr lang="es-V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VE" dirty="0" smtClean="0"/>
              <a:t>Procesamiento</a:t>
            </a:r>
          </a:p>
          <a:p>
            <a:endParaRPr lang="es-VE" dirty="0"/>
          </a:p>
        </p:txBody>
      </p:sp>
      <p:sp>
        <p:nvSpPr>
          <p:cNvPr id="7" name="Rectángulo redondeado 6"/>
          <p:cNvSpPr/>
          <p:nvPr/>
        </p:nvSpPr>
        <p:spPr>
          <a:xfrm>
            <a:off x="59508" y="3193469"/>
            <a:ext cx="2071523" cy="203319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s-VE" dirty="0" smtClean="0"/>
              <a:t>Flujo continuo de señal </a:t>
            </a:r>
            <a:r>
              <a:rPr lang="es-VE" dirty="0" err="1" smtClean="0"/>
              <a:t>preprocesada</a:t>
            </a:r>
            <a:endParaRPr lang="es-V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19" y="3512949"/>
            <a:ext cx="2020512" cy="781050"/>
          </a:xfrm>
          <a:prstGeom prst="rect">
            <a:avLst/>
          </a:prstGeom>
        </p:spPr>
      </p:pic>
      <p:sp>
        <p:nvSpPr>
          <p:cNvPr id="9" name="Rectángulo redondeado 8"/>
          <p:cNvSpPr/>
          <p:nvPr/>
        </p:nvSpPr>
        <p:spPr>
          <a:xfrm>
            <a:off x="4806027" y="3210183"/>
            <a:ext cx="1900028" cy="203319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s-VE" dirty="0" smtClean="0"/>
              <a:t>Segmento de la señal digitalizada</a:t>
            </a:r>
            <a:endParaRPr lang="es-VE" dirty="0"/>
          </a:p>
        </p:txBody>
      </p:sp>
      <p:pic>
        <p:nvPicPr>
          <p:cNvPr id="10" name="Picture 2" descr="http://www.lip.uns.edu.ar/pdi/f30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" t="7704" r="54343" b="73091"/>
          <a:stretch/>
        </p:blipFill>
        <p:spPr bwMode="auto">
          <a:xfrm>
            <a:off x="4876097" y="3512949"/>
            <a:ext cx="1739856" cy="6131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redondeado 10"/>
          <p:cNvSpPr/>
          <p:nvPr/>
        </p:nvSpPr>
        <p:spPr>
          <a:xfrm>
            <a:off x="2277591" y="3210183"/>
            <a:ext cx="2331240" cy="2033194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/>
              <a:t>Adquisición:</a:t>
            </a:r>
          </a:p>
          <a:p>
            <a:pPr algn="ctr"/>
            <a:endParaRPr lang="es-V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VE" dirty="0" smtClean="0"/>
              <a:t>Conversión analógico-digital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VE" dirty="0" smtClean="0"/>
              <a:t>Guardado de datos.</a:t>
            </a:r>
            <a:endParaRPr lang="es-VE" dirty="0"/>
          </a:p>
        </p:txBody>
      </p:sp>
      <p:cxnSp>
        <p:nvCxnSpPr>
          <p:cNvPr id="12" name="Conector recto de flecha 11"/>
          <p:cNvCxnSpPr>
            <a:stCxn id="7" idx="3"/>
            <a:endCxn id="11" idx="1"/>
          </p:cNvCxnSpPr>
          <p:nvPr/>
        </p:nvCxnSpPr>
        <p:spPr>
          <a:xfrm>
            <a:off x="2131031" y="4210067"/>
            <a:ext cx="146560" cy="16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>
            <a:stCxn id="11" idx="3"/>
            <a:endCxn id="9" idx="1"/>
          </p:cNvCxnSpPr>
          <p:nvPr/>
        </p:nvCxnSpPr>
        <p:spPr>
          <a:xfrm>
            <a:off x="4608831" y="4226780"/>
            <a:ext cx="1971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ángulo redondeado 17"/>
          <p:cNvSpPr/>
          <p:nvPr/>
        </p:nvSpPr>
        <p:spPr>
          <a:xfrm>
            <a:off x="7077020" y="3193469"/>
            <a:ext cx="1989326" cy="2033194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/>
              <a:t>Procesamiento de la señal:</a:t>
            </a:r>
          </a:p>
          <a:p>
            <a:pPr algn="ctr"/>
            <a:endParaRPr lang="es-VE" dirty="0" smtClean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VE" dirty="0" smtClean="0"/>
              <a:t>Extracción de características</a:t>
            </a:r>
            <a:endParaRPr lang="es-VE" dirty="0"/>
          </a:p>
        </p:txBody>
      </p:sp>
      <p:sp>
        <p:nvSpPr>
          <p:cNvPr id="19" name="Rectángulo redondeado 18"/>
          <p:cNvSpPr/>
          <p:nvPr/>
        </p:nvSpPr>
        <p:spPr>
          <a:xfrm>
            <a:off x="9437311" y="3193469"/>
            <a:ext cx="2599711" cy="203319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VE" dirty="0" smtClean="0"/>
              <a:t>N elementos numéricos que corresponden a las características extraídas</a:t>
            </a:r>
            <a:endParaRPr lang="es-VE" dirty="0"/>
          </a:p>
        </p:txBody>
      </p:sp>
      <p:sp>
        <p:nvSpPr>
          <p:cNvPr id="20" name="Rectángulo 19"/>
          <p:cNvSpPr/>
          <p:nvPr/>
        </p:nvSpPr>
        <p:spPr>
          <a:xfrm>
            <a:off x="9634507" y="4293999"/>
            <a:ext cx="2205318" cy="45182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/>
              <a:t>C</a:t>
            </a:r>
            <a:r>
              <a:rPr lang="es-VE" sz="1200" dirty="0" smtClean="0"/>
              <a:t>1</a:t>
            </a:r>
            <a:r>
              <a:rPr lang="es-VE" dirty="0" smtClean="0"/>
              <a:t>, C</a:t>
            </a:r>
            <a:r>
              <a:rPr lang="es-VE" sz="1200" dirty="0" smtClean="0"/>
              <a:t>2</a:t>
            </a:r>
            <a:r>
              <a:rPr lang="es-VE" dirty="0" smtClean="0"/>
              <a:t>, C</a:t>
            </a:r>
            <a:r>
              <a:rPr lang="es-VE" sz="1200" dirty="0" smtClean="0"/>
              <a:t>3</a:t>
            </a:r>
            <a:r>
              <a:rPr lang="es-VE" dirty="0" smtClean="0"/>
              <a:t>, C</a:t>
            </a:r>
            <a:r>
              <a:rPr lang="es-VE" sz="1200" dirty="0" smtClean="0"/>
              <a:t>4</a:t>
            </a:r>
            <a:r>
              <a:rPr lang="es-VE" dirty="0" smtClean="0"/>
              <a:t>,…..C</a:t>
            </a:r>
            <a:r>
              <a:rPr lang="es-VE" sz="1200" dirty="0" smtClean="0"/>
              <a:t>n</a:t>
            </a:r>
            <a:endParaRPr lang="es-VE" sz="1200" dirty="0"/>
          </a:p>
        </p:txBody>
      </p:sp>
      <p:cxnSp>
        <p:nvCxnSpPr>
          <p:cNvPr id="21" name="Conector recto de flecha 20"/>
          <p:cNvCxnSpPr>
            <a:stCxn id="18" idx="3"/>
            <a:endCxn id="19" idx="1"/>
          </p:cNvCxnSpPr>
          <p:nvPr/>
        </p:nvCxnSpPr>
        <p:spPr>
          <a:xfrm>
            <a:off x="9066346" y="4210066"/>
            <a:ext cx="3709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ector recto de flecha 48"/>
          <p:cNvCxnSpPr>
            <a:stCxn id="9" idx="3"/>
            <a:endCxn id="18" idx="1"/>
          </p:cNvCxnSpPr>
          <p:nvPr/>
        </p:nvCxnSpPr>
        <p:spPr>
          <a:xfrm flipV="1">
            <a:off x="6706055" y="4210066"/>
            <a:ext cx="370965" cy="16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501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>Diseño general</a:t>
            </a:r>
            <a:endParaRPr lang="es-V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3" y="2249487"/>
            <a:ext cx="3476112" cy="3541714"/>
          </a:xfrm>
        </p:spPr>
        <p:txBody>
          <a:bodyPr/>
          <a:lstStyle/>
          <a:p>
            <a:pPr marL="0" indent="0">
              <a:buNone/>
            </a:pPr>
            <a:r>
              <a:rPr lang="es-VE" dirty="0" smtClean="0"/>
              <a:t>Análisis</a:t>
            </a:r>
          </a:p>
          <a:p>
            <a:pPr marL="457200" lvl="1" indent="0" algn="ctr">
              <a:buNone/>
            </a:pPr>
            <a:r>
              <a:rPr lang="es-VE" dirty="0" smtClean="0"/>
              <a:t>Aprendizaje de maquinas - Red neuronal artificial</a:t>
            </a:r>
          </a:p>
          <a:p>
            <a:endParaRPr lang="es-VE" dirty="0"/>
          </a:p>
        </p:txBody>
      </p:sp>
      <p:pic>
        <p:nvPicPr>
          <p:cNvPr id="6154" name="Picture 10" descr="Resultado de imag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4020344"/>
            <a:ext cx="3811886" cy="261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763" y="2693145"/>
            <a:ext cx="6568440" cy="394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12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981</TotalTime>
  <Words>1715</Words>
  <Application>Microsoft Office PowerPoint</Application>
  <PresentationFormat>Panorámica</PresentationFormat>
  <Paragraphs>700</Paragraphs>
  <Slides>79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79</vt:i4>
      </vt:variant>
    </vt:vector>
  </HeadingPairs>
  <TitlesOfParts>
    <vt:vector size="85" baseType="lpstr">
      <vt:lpstr>Arial</vt:lpstr>
      <vt:lpstr>Cambria Math</vt:lpstr>
      <vt:lpstr>Times New Roman</vt:lpstr>
      <vt:lpstr>Trebuchet MS</vt:lpstr>
      <vt:lpstr>Tw Cen MT</vt:lpstr>
      <vt:lpstr>Circuito</vt:lpstr>
      <vt:lpstr>Dispositivo de control a partir de señales electromiográficas</vt:lpstr>
      <vt:lpstr>Dispositivos de control</vt:lpstr>
      <vt:lpstr>Dispositivos de control</vt:lpstr>
      <vt:lpstr>Objetivo</vt:lpstr>
      <vt:lpstr>Detección de gestos – Señales EMG</vt:lpstr>
      <vt:lpstr>Diseño general</vt:lpstr>
      <vt:lpstr>Diseño general</vt:lpstr>
      <vt:lpstr>Diseño general</vt:lpstr>
      <vt:lpstr>Diseño general</vt:lpstr>
      <vt:lpstr>Diseño general</vt:lpstr>
      <vt:lpstr>Diseño general</vt:lpstr>
      <vt:lpstr>Preprocesamiento de la señal EMG:  Sistema de acondicionamiento</vt:lpstr>
      <vt:lpstr>Acondicionamiento</vt:lpstr>
      <vt:lpstr> Acondicionamiento</vt:lpstr>
      <vt:lpstr>Acondicionamiento</vt:lpstr>
      <vt:lpstr>Acondicionamiento</vt:lpstr>
      <vt:lpstr> Acondicionamiento - Amplificación</vt:lpstr>
      <vt:lpstr> Acondicionamiento - Amplificación</vt:lpstr>
      <vt:lpstr> Acondicionamiento - Amplificación</vt:lpstr>
      <vt:lpstr> Acondicionamiento - Amplificación</vt:lpstr>
      <vt:lpstr> Acondicionamiento - Amplificación</vt:lpstr>
      <vt:lpstr> Acondicionamiento - Amplificación</vt:lpstr>
      <vt:lpstr> Acondicionamiento - Amplificación</vt:lpstr>
      <vt:lpstr> Acondicionamiento - Filtrado</vt:lpstr>
      <vt:lpstr> Acondicionamiento - Filtrado</vt:lpstr>
      <vt:lpstr> Acondicionamiento - Filtrado</vt:lpstr>
      <vt:lpstr> Acondicionamiento - Amplificación</vt:lpstr>
      <vt:lpstr> Acondicionamiento - Amplificación</vt:lpstr>
      <vt:lpstr> Acondicionamiento - Rectificación</vt:lpstr>
      <vt:lpstr> Acondicionamiento - Rectificación</vt:lpstr>
      <vt:lpstr> Acondicionamiento - Filtrado</vt:lpstr>
      <vt:lpstr> Acondicionamiento - Filtrado</vt:lpstr>
      <vt:lpstr> Acondicionamiento - Filtrado</vt:lpstr>
      <vt:lpstr> Acondicionamiento - Alimentación</vt:lpstr>
      <vt:lpstr> Acondicionamiento</vt:lpstr>
      <vt:lpstr> Acondicionamiento</vt:lpstr>
      <vt:lpstr> Acondicionamiento</vt:lpstr>
      <vt:lpstr>procesamiento de las señales EMG</vt:lpstr>
      <vt:lpstr> Procesamiento</vt:lpstr>
      <vt:lpstr>Procesamiento</vt:lpstr>
      <vt:lpstr>Procesamiento – Digitalización y guardado de datos</vt:lpstr>
      <vt:lpstr>Procesamiento – Digitalización y guardado de datos</vt:lpstr>
      <vt:lpstr>Procesamiento – Digitalización y guardado de datos</vt:lpstr>
      <vt:lpstr>Procesamiento – Digitalización y guardado de datos</vt:lpstr>
      <vt:lpstr>Procesamiento – Extracción de características</vt:lpstr>
      <vt:lpstr>Procesamiento – Extracción de características</vt:lpstr>
      <vt:lpstr>Procesamiento – Extracción de características</vt:lpstr>
      <vt:lpstr>Procesamiento – Extracción de características</vt:lpstr>
      <vt:lpstr>Procesamiento – Extracción de características</vt:lpstr>
      <vt:lpstr>Procesamiento – Extracción de características</vt:lpstr>
      <vt:lpstr>Procesamiento – Extracción de características</vt:lpstr>
      <vt:lpstr>Análisis</vt:lpstr>
      <vt:lpstr>Análisis</vt:lpstr>
      <vt:lpstr>Análisis</vt:lpstr>
      <vt:lpstr>Análisis - Entrenamiento</vt:lpstr>
      <vt:lpstr>Análisis - Entrenamiento</vt:lpstr>
      <vt:lpstr>Análisis - Entrenamiento</vt:lpstr>
      <vt:lpstr>Análisis - Entrenamiento</vt:lpstr>
      <vt:lpstr>Análisis - Entrenamiento</vt:lpstr>
      <vt:lpstr>Análisis - Entrenamiento</vt:lpstr>
      <vt:lpstr>Análisis - Entrenamiento</vt:lpstr>
      <vt:lpstr>Análisis - Entrenamiento</vt:lpstr>
      <vt:lpstr>Análisis - Entrenamiento</vt:lpstr>
      <vt:lpstr>Análisis - Implementación</vt:lpstr>
      <vt:lpstr>Análisis - Implementación</vt:lpstr>
      <vt:lpstr>Análisis - Implementación</vt:lpstr>
      <vt:lpstr>Análisis - Implementación</vt:lpstr>
      <vt:lpstr>Análisis - Implementación</vt:lpstr>
      <vt:lpstr>Análisis - Implementación</vt:lpstr>
      <vt:lpstr>Análisis - Implementacion</vt:lpstr>
      <vt:lpstr>Análisis</vt:lpstr>
      <vt:lpstr>Análisis</vt:lpstr>
      <vt:lpstr>Programa de demostración</vt:lpstr>
      <vt:lpstr>Programa de demostración</vt:lpstr>
      <vt:lpstr>Programa de demostración</vt:lpstr>
      <vt:lpstr>Programa de demostración</vt:lpstr>
      <vt:lpstr>Programa de demostración</vt:lpstr>
      <vt:lpstr>Conclusiones</vt:lpstr>
      <vt:lpstr>Recomendaciones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Dispositivo de control a partir de señales electromiográficas</dc:title>
  <dc:creator>Kenny Jaimes</dc:creator>
  <cp:lastModifiedBy>Kenny Jaimes</cp:lastModifiedBy>
  <cp:revision>82</cp:revision>
  <dcterms:created xsi:type="dcterms:W3CDTF">2018-10-06T18:06:48Z</dcterms:created>
  <dcterms:modified xsi:type="dcterms:W3CDTF">2018-10-09T02:20:10Z</dcterms:modified>
</cp:coreProperties>
</file>